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8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</p:sldIdLst>
  <p:sldSz cx="9144000" cy="6858000" type="screen4x3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1" autoAdjust="0"/>
    <p:restoredTop sz="94660"/>
  </p:normalViewPr>
  <p:slideViewPr>
    <p:cSldViewPr>
      <p:cViewPr varScale="1">
        <p:scale>
          <a:sx n="87" d="100"/>
          <a:sy n="87" d="100"/>
        </p:scale>
        <p:origin x="-106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962094-1E63-4A2B-B946-E0BC66F8833E}" type="datetimeFigureOut">
              <a:rPr lang="es-AR" smtClean="0"/>
              <a:pPr/>
              <a:t>02/09/2010</a:t>
            </a:fld>
            <a:endParaRPr lang="es-A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56D788-4FD1-478C-BF7A-CA34D76B4F81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5383172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A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56D788-4FD1-478C-BF7A-CA34D76B4F81}" type="slidenum">
              <a:rPr lang="es-AR" smtClean="0"/>
              <a:pPr/>
              <a:t>12</a:t>
            </a:fld>
            <a:endParaRPr lang="es-A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A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s-A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14FC9-77FE-483B-9AF8-0738D6DC9513}" type="datetimeFigureOut">
              <a:rPr lang="es-AR" smtClean="0"/>
              <a:pPr/>
              <a:t>02/09/2010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83A32-387E-45BB-B390-10A2115C5FF7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A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A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14FC9-77FE-483B-9AF8-0738D6DC9513}" type="datetimeFigureOut">
              <a:rPr lang="es-AR" smtClean="0"/>
              <a:pPr/>
              <a:t>02/09/2010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83A32-387E-45BB-B390-10A2115C5FF7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A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A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14FC9-77FE-483B-9AF8-0738D6DC9513}" type="datetimeFigureOut">
              <a:rPr lang="es-AR" smtClean="0"/>
              <a:pPr/>
              <a:t>02/09/2010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83A32-387E-45BB-B390-10A2115C5FF7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A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A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14FC9-77FE-483B-9AF8-0738D6DC9513}" type="datetimeFigureOut">
              <a:rPr lang="es-AR" smtClean="0"/>
              <a:pPr/>
              <a:t>02/09/2010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83A32-387E-45BB-B390-10A2115C5FF7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A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14FC9-77FE-483B-9AF8-0738D6DC9513}" type="datetimeFigureOut">
              <a:rPr lang="es-AR" smtClean="0"/>
              <a:pPr/>
              <a:t>02/09/2010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83A32-387E-45BB-B390-10A2115C5FF7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A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A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A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14FC9-77FE-483B-9AF8-0738D6DC9513}" type="datetimeFigureOut">
              <a:rPr lang="es-AR" smtClean="0"/>
              <a:pPr/>
              <a:t>02/09/2010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83A32-387E-45BB-B390-10A2115C5FF7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A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A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A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14FC9-77FE-483B-9AF8-0738D6DC9513}" type="datetimeFigureOut">
              <a:rPr lang="es-AR" smtClean="0"/>
              <a:pPr/>
              <a:t>02/09/2010</a:t>
            </a:fld>
            <a:endParaRPr lang="es-A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83A32-387E-45BB-B390-10A2115C5FF7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A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14FC9-77FE-483B-9AF8-0738D6DC9513}" type="datetimeFigureOut">
              <a:rPr lang="es-AR" smtClean="0"/>
              <a:pPr/>
              <a:t>02/09/2010</a:t>
            </a:fld>
            <a:endParaRPr lang="es-A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83A32-387E-45BB-B390-10A2115C5FF7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14FC9-77FE-483B-9AF8-0738D6DC9513}" type="datetimeFigureOut">
              <a:rPr lang="es-AR" smtClean="0"/>
              <a:pPr/>
              <a:t>02/09/2010</a:t>
            </a:fld>
            <a:endParaRPr lang="es-A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83A32-387E-45BB-B390-10A2115C5FF7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A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A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14FC9-77FE-483B-9AF8-0738D6DC9513}" type="datetimeFigureOut">
              <a:rPr lang="es-AR" smtClean="0"/>
              <a:pPr/>
              <a:t>02/09/2010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83A32-387E-45BB-B390-10A2115C5FF7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A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A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14FC9-77FE-483B-9AF8-0738D6DC9513}" type="datetimeFigureOut">
              <a:rPr lang="es-AR" smtClean="0"/>
              <a:pPr/>
              <a:t>02/09/2010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83A32-387E-45BB-B390-10A2115C5FF7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s-A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A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714FC9-77FE-483B-9AF8-0738D6DC9513}" type="datetimeFigureOut">
              <a:rPr lang="es-AR" smtClean="0"/>
              <a:pPr/>
              <a:t>02/09/2010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983A32-387E-45BB-B390-10A2115C5FF7}" type="slidenum">
              <a:rPr lang="es-AR" smtClean="0"/>
              <a:pPr/>
              <a:t>‹Nº›</a:t>
            </a:fld>
            <a:endParaRPr lang="es-A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atlasdefilosofia.wikispaces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atlasdefilosofia.wikispaces.com/significado" TargetMode="External"/><Relationship Id="rId13" Type="http://schemas.openxmlformats.org/officeDocument/2006/relationships/image" Target="../media/image25.gif"/><Relationship Id="rId3" Type="http://schemas.openxmlformats.org/officeDocument/2006/relationships/hyperlink" Target="http://atlasdefilosofia.wikispaces.com/fil.+del+lenguaje" TargetMode="External"/><Relationship Id="rId7" Type="http://schemas.openxmlformats.org/officeDocument/2006/relationships/hyperlink" Target="http://atlasdefilosofia.wikispaces.com/palabra" TargetMode="External"/><Relationship Id="rId12" Type="http://schemas.openxmlformats.org/officeDocument/2006/relationships/image" Target="../media/image24.jpeg"/><Relationship Id="rId17" Type="http://schemas.openxmlformats.org/officeDocument/2006/relationships/image" Target="../media/image4.jpeg"/><Relationship Id="rId2" Type="http://schemas.openxmlformats.org/officeDocument/2006/relationships/image" Target="../media/image3.jpeg"/><Relationship Id="rId16" Type="http://schemas.openxmlformats.org/officeDocument/2006/relationships/slide" Target="slide1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tlasdefilosofia.wikispaces.com/acto+de+habla" TargetMode="External"/><Relationship Id="rId11" Type="http://schemas.openxmlformats.org/officeDocument/2006/relationships/hyperlink" Target="http://atlasdefilosofia.wikispaces.com/juego+de+lenguaje" TargetMode="External"/><Relationship Id="rId5" Type="http://schemas.openxmlformats.org/officeDocument/2006/relationships/hyperlink" Target="http://atlasdefilosofia.wikispaces.com/lenguaje" TargetMode="External"/><Relationship Id="rId15" Type="http://schemas.openxmlformats.org/officeDocument/2006/relationships/slide" Target="slide2.xml"/><Relationship Id="rId10" Type="http://schemas.openxmlformats.org/officeDocument/2006/relationships/hyperlink" Target="http://atlasdefilosofia.wikispaces.com/hermen%C3%A9utica" TargetMode="External"/><Relationship Id="rId4" Type="http://schemas.openxmlformats.org/officeDocument/2006/relationships/image" Target="../media/image2.jpeg"/><Relationship Id="rId9" Type="http://schemas.openxmlformats.org/officeDocument/2006/relationships/hyperlink" Target="http://atlasdefilosofia.wikispaces.com/acci%C3%B3n+comunicativa" TargetMode="External"/><Relationship Id="rId14" Type="http://schemas.openxmlformats.org/officeDocument/2006/relationships/image" Target="../media/image26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atlasdefilosofia.wikispaces.com/Estado" TargetMode="External"/><Relationship Id="rId13" Type="http://schemas.openxmlformats.org/officeDocument/2006/relationships/image" Target="../media/image29.jpeg"/><Relationship Id="rId18" Type="http://schemas.openxmlformats.org/officeDocument/2006/relationships/image" Target="../media/image4.jpeg"/><Relationship Id="rId3" Type="http://schemas.openxmlformats.org/officeDocument/2006/relationships/hyperlink" Target="http://atlasdefilosofia.wikispaces.com/fil.+pol%C3%ADtica" TargetMode="External"/><Relationship Id="rId7" Type="http://schemas.openxmlformats.org/officeDocument/2006/relationships/hyperlink" Target="http://atlasdefilosofia.wikispaces.com/poder" TargetMode="External"/><Relationship Id="rId12" Type="http://schemas.openxmlformats.org/officeDocument/2006/relationships/image" Target="../media/image28.jpeg"/><Relationship Id="rId17" Type="http://schemas.openxmlformats.org/officeDocument/2006/relationships/slide" Target="slide14.xml"/><Relationship Id="rId2" Type="http://schemas.openxmlformats.org/officeDocument/2006/relationships/image" Target="../media/image3.jpeg"/><Relationship Id="rId16" Type="http://schemas.openxmlformats.org/officeDocument/2006/relationships/hyperlink" Target="http://atlasdefilosofia.wikispaces.com/contrato+socia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tlasdefilosofia.wikispaces.com/ley" TargetMode="External"/><Relationship Id="rId11" Type="http://schemas.openxmlformats.org/officeDocument/2006/relationships/image" Target="../media/image27.jpeg"/><Relationship Id="rId5" Type="http://schemas.openxmlformats.org/officeDocument/2006/relationships/hyperlink" Target="http://atlasdefilosofia.wikispaces.com/justicia" TargetMode="External"/><Relationship Id="rId15" Type="http://schemas.openxmlformats.org/officeDocument/2006/relationships/hyperlink" Target="http://atlasdefilosofia.wikispaces.com/capital" TargetMode="External"/><Relationship Id="rId10" Type="http://schemas.openxmlformats.org/officeDocument/2006/relationships/hyperlink" Target="http://atlasdefilosofia.wikispaces.com/sociedad" TargetMode="External"/><Relationship Id="rId4" Type="http://schemas.openxmlformats.org/officeDocument/2006/relationships/image" Target="../media/image2.jpeg"/><Relationship Id="rId9" Type="http://schemas.openxmlformats.org/officeDocument/2006/relationships/hyperlink" Target="http://atlasdefilosofia.wikispaces.com/ciudadano" TargetMode="External"/><Relationship Id="rId1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hyperlink" Target="http://atlasdefilosofia.wikispaces.com/Escol%C3%A1stica" TargetMode="External"/><Relationship Id="rId18" Type="http://schemas.openxmlformats.org/officeDocument/2006/relationships/hyperlink" Target="http://atlasdefilosofia.wikispaces.com/existencialismo" TargetMode="External"/><Relationship Id="rId26" Type="http://schemas.openxmlformats.org/officeDocument/2006/relationships/hyperlink" Target="http://atlasdefilosofia.wikispaces.com/S%C3%B3crates" TargetMode="External"/><Relationship Id="rId39" Type="http://schemas.openxmlformats.org/officeDocument/2006/relationships/hyperlink" Target="http://atlasdefilosofia.wikispaces.com/Descartes" TargetMode="External"/><Relationship Id="rId21" Type="http://schemas.openxmlformats.org/officeDocument/2006/relationships/image" Target="../media/image30.jpeg"/><Relationship Id="rId34" Type="http://schemas.openxmlformats.org/officeDocument/2006/relationships/hyperlink" Target="http://atlasdefilosofia.wikispaces.com/Duns+Scotto" TargetMode="External"/><Relationship Id="rId42" Type="http://schemas.openxmlformats.org/officeDocument/2006/relationships/hyperlink" Target="http://atlasdefilosofia.wikispaces.com/Hobbes" TargetMode="External"/><Relationship Id="rId47" Type="http://schemas.openxmlformats.org/officeDocument/2006/relationships/hyperlink" Target="http://atlasdefilosofia.wikispaces.com/Montesquieu" TargetMode="External"/><Relationship Id="rId50" Type="http://schemas.openxmlformats.org/officeDocument/2006/relationships/hyperlink" Target="http://atlasdefilosofia.wikispaces.com/Hegel" TargetMode="External"/><Relationship Id="rId55" Type="http://schemas.openxmlformats.org/officeDocument/2006/relationships/hyperlink" Target="http://atlasdefilosofia.wikispaces.com/Popper" TargetMode="External"/><Relationship Id="rId63" Type="http://schemas.openxmlformats.org/officeDocument/2006/relationships/hyperlink" Target="http://atlasdefilosofia.wikispaces.com/Marcuse" TargetMode="External"/><Relationship Id="rId68" Type="http://schemas.openxmlformats.org/officeDocument/2006/relationships/hyperlink" Target="http://atlasdefilosofia.wikispaces.com/Deleuze" TargetMode="External"/><Relationship Id="rId76" Type="http://schemas.openxmlformats.org/officeDocument/2006/relationships/slide" Target="slide2.xml"/><Relationship Id="rId7" Type="http://schemas.openxmlformats.org/officeDocument/2006/relationships/hyperlink" Target="http://atlasdefilosofia.wikispaces.com/Renacimiento" TargetMode="External"/><Relationship Id="rId71" Type="http://schemas.openxmlformats.org/officeDocument/2006/relationships/hyperlink" Target="http://atlasdefilosofia.wikispaces.com/Hannah+Arendt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atlasdefilosofia.wikispaces.com/empirismo" TargetMode="External"/><Relationship Id="rId29" Type="http://schemas.openxmlformats.org/officeDocument/2006/relationships/hyperlink" Target="http://atlasdefilosofia.wikispaces.com/Epicuro" TargetMode="External"/><Relationship Id="rId11" Type="http://schemas.openxmlformats.org/officeDocument/2006/relationships/hyperlink" Target="http://atlasdefilosofia.wikispaces.com/Estoicismo" TargetMode="External"/><Relationship Id="rId24" Type="http://schemas.openxmlformats.org/officeDocument/2006/relationships/hyperlink" Target="http://atlasdefilosofia.wikispaces.com/Her%C3%A1clito" TargetMode="External"/><Relationship Id="rId32" Type="http://schemas.openxmlformats.org/officeDocument/2006/relationships/hyperlink" Target="http://atlasdefilosofia.wikispaces.com/Santo+Tom%C3%A1s" TargetMode="External"/><Relationship Id="rId37" Type="http://schemas.openxmlformats.org/officeDocument/2006/relationships/hyperlink" Target="http://atlasdefilosofia.wikispaces.com/Pico+della+Mirandola" TargetMode="External"/><Relationship Id="rId40" Type="http://schemas.openxmlformats.org/officeDocument/2006/relationships/hyperlink" Target="http://atlasdefilosofia.wikispaces.com/Spinoza" TargetMode="External"/><Relationship Id="rId45" Type="http://schemas.openxmlformats.org/officeDocument/2006/relationships/hyperlink" Target="http://atlasdefilosofia.wikispaces.com/Kant" TargetMode="External"/><Relationship Id="rId53" Type="http://schemas.openxmlformats.org/officeDocument/2006/relationships/hyperlink" Target="http://atlasdefilosofia.wikispaces.com/Freud" TargetMode="External"/><Relationship Id="rId58" Type="http://schemas.openxmlformats.org/officeDocument/2006/relationships/hyperlink" Target="http://atlasdefilosofia.wikispaces.com/Schopenhauer" TargetMode="External"/><Relationship Id="rId66" Type="http://schemas.openxmlformats.org/officeDocument/2006/relationships/hyperlink" Target="http://atlasdefilosofia.wikispaces.com/Rawls" TargetMode="External"/><Relationship Id="rId74" Type="http://schemas.openxmlformats.org/officeDocument/2006/relationships/hyperlink" Target="http://atlasdefilosofia.wikispaces.com/Baudrillard" TargetMode="External"/><Relationship Id="rId79" Type="http://schemas.openxmlformats.org/officeDocument/2006/relationships/slide" Target="slide14.xml"/><Relationship Id="rId5" Type="http://schemas.openxmlformats.org/officeDocument/2006/relationships/image" Target="../media/image2.jpeg"/><Relationship Id="rId61" Type="http://schemas.openxmlformats.org/officeDocument/2006/relationships/hyperlink" Target="http://atlasdefilosofia.wikispaces.com/Wittgenstein" TargetMode="External"/><Relationship Id="rId10" Type="http://schemas.openxmlformats.org/officeDocument/2006/relationships/hyperlink" Target="http://atlasdefilosofia.wikispaces.com/Atomismo" TargetMode="External"/><Relationship Id="rId19" Type="http://schemas.openxmlformats.org/officeDocument/2006/relationships/hyperlink" Target="http://atlasdefilosofia.wikispaces.com/idealismo" TargetMode="External"/><Relationship Id="rId31" Type="http://schemas.openxmlformats.org/officeDocument/2006/relationships/hyperlink" Target="http://atlasdefilosofia.wikispaces.com/Boecio" TargetMode="External"/><Relationship Id="rId44" Type="http://schemas.openxmlformats.org/officeDocument/2006/relationships/hyperlink" Target="http://atlasdefilosofia.wikispaces.com/Hume" TargetMode="External"/><Relationship Id="rId52" Type="http://schemas.openxmlformats.org/officeDocument/2006/relationships/hyperlink" Target="http://atlasdefilosofia.wikispaces.com/Marx" TargetMode="External"/><Relationship Id="rId60" Type="http://schemas.openxmlformats.org/officeDocument/2006/relationships/hyperlink" Target="http://atlasdefilosofia.wikispaces.com/Kierkegaard" TargetMode="External"/><Relationship Id="rId65" Type="http://schemas.openxmlformats.org/officeDocument/2006/relationships/hyperlink" Target="http://atlasdefilosofia.wikispaces.com/Ricoeur" TargetMode="External"/><Relationship Id="rId73" Type="http://schemas.openxmlformats.org/officeDocument/2006/relationships/hyperlink" Target="http://atlasdefilosofia.wikispaces.com/Feyerabend" TargetMode="External"/><Relationship Id="rId78" Type="http://schemas.openxmlformats.org/officeDocument/2006/relationships/hyperlink" Target="http://atlasdefilosofia.wikispaces.com/Heidegger" TargetMode="External"/><Relationship Id="rId4" Type="http://schemas.openxmlformats.org/officeDocument/2006/relationships/hyperlink" Target="http://atlasdefilosofia.wikispaces.com/Antigua" TargetMode="External"/><Relationship Id="rId9" Type="http://schemas.openxmlformats.org/officeDocument/2006/relationships/hyperlink" Target="http://atlasdefilosofia.wikispaces.com/Contempor%C3%A1nea" TargetMode="External"/><Relationship Id="rId14" Type="http://schemas.openxmlformats.org/officeDocument/2006/relationships/hyperlink" Target="http://atlasdefilosofia.wikispaces.com/Nominalismo" TargetMode="External"/><Relationship Id="rId22" Type="http://schemas.openxmlformats.org/officeDocument/2006/relationships/hyperlink" Target="http://atlasdefilosofia.wikispaces.com/Pit%C3%A1goras" TargetMode="External"/><Relationship Id="rId27" Type="http://schemas.openxmlformats.org/officeDocument/2006/relationships/hyperlink" Target="http://atlasdefilosofia.wikispaces.com/Plat%C3%B3n" TargetMode="External"/><Relationship Id="rId30" Type="http://schemas.openxmlformats.org/officeDocument/2006/relationships/hyperlink" Target="http://atlasdefilosofia.wikispaces.com/San+Agust%C3%ADn" TargetMode="External"/><Relationship Id="rId35" Type="http://schemas.openxmlformats.org/officeDocument/2006/relationships/hyperlink" Target="http://atlasdefilosofia.wikispaces.com/San+Buenaventura+de+Fidanza" TargetMode="External"/><Relationship Id="rId43" Type="http://schemas.openxmlformats.org/officeDocument/2006/relationships/hyperlink" Target="http://atlasdefilosofia.wikispaces.com/Locke" TargetMode="External"/><Relationship Id="rId48" Type="http://schemas.openxmlformats.org/officeDocument/2006/relationships/hyperlink" Target="http://atlasdefilosofia.wikispaces.com/Voltaire" TargetMode="External"/><Relationship Id="rId56" Type="http://schemas.openxmlformats.org/officeDocument/2006/relationships/hyperlink" Target="http://atlasdefilosofia.wikispaces.com/Dilthey" TargetMode="External"/><Relationship Id="rId64" Type="http://schemas.openxmlformats.org/officeDocument/2006/relationships/hyperlink" Target="http://atlasdefilosofia.wikispaces.com/Gadamer" TargetMode="External"/><Relationship Id="rId69" Type="http://schemas.openxmlformats.org/officeDocument/2006/relationships/hyperlink" Target="http://atlasdefilosofia.wikispaces.com/Foucault" TargetMode="External"/><Relationship Id="rId77" Type="http://schemas.openxmlformats.org/officeDocument/2006/relationships/hyperlink" Target="http://atlasdefilosofia.wikispaces.com/pragmatismo" TargetMode="External"/><Relationship Id="rId8" Type="http://schemas.openxmlformats.org/officeDocument/2006/relationships/hyperlink" Target="http://atlasdefilosofia.wikispaces.com/Moderna" TargetMode="External"/><Relationship Id="rId51" Type="http://schemas.openxmlformats.org/officeDocument/2006/relationships/hyperlink" Target="http://atlasdefilosofia.wikispaces.com/Comte" TargetMode="External"/><Relationship Id="rId72" Type="http://schemas.openxmlformats.org/officeDocument/2006/relationships/hyperlink" Target="http://atlasdefilosofia.wikispaces.com/Adela+Cortina" TargetMode="External"/><Relationship Id="rId3" Type="http://schemas.openxmlformats.org/officeDocument/2006/relationships/image" Target="../media/image3.jpeg"/><Relationship Id="rId12" Type="http://schemas.openxmlformats.org/officeDocument/2006/relationships/hyperlink" Target="http://atlasdefilosofia.wikispaces.com/Neoplatonismo" TargetMode="External"/><Relationship Id="rId17" Type="http://schemas.openxmlformats.org/officeDocument/2006/relationships/hyperlink" Target="http://atlasdefilosofia.wikispaces.com/Ilustraci%C3%B3n" TargetMode="External"/><Relationship Id="rId25" Type="http://schemas.openxmlformats.org/officeDocument/2006/relationships/hyperlink" Target="http://atlasdefilosofia.wikispaces.com/Parm%C3%A9nides" TargetMode="External"/><Relationship Id="rId33" Type="http://schemas.openxmlformats.org/officeDocument/2006/relationships/hyperlink" Target="http://atlasdefilosofia.wikispaces.com/San+Anselmo" TargetMode="External"/><Relationship Id="rId38" Type="http://schemas.openxmlformats.org/officeDocument/2006/relationships/hyperlink" Target="http://atlasdefilosofia.wikispaces.com/Tom%C3%A1s+Moro" TargetMode="External"/><Relationship Id="rId46" Type="http://schemas.openxmlformats.org/officeDocument/2006/relationships/hyperlink" Target="http://atlasdefilosofia.wikispaces.com/Rousseau" TargetMode="External"/><Relationship Id="rId59" Type="http://schemas.openxmlformats.org/officeDocument/2006/relationships/hyperlink" Target="http://atlasdefilosofia.wikispaces.com/Nietzsche" TargetMode="External"/><Relationship Id="rId67" Type="http://schemas.openxmlformats.org/officeDocument/2006/relationships/hyperlink" Target="http://atlasdefilosofia.wikispaces.com/Habermas" TargetMode="External"/><Relationship Id="rId20" Type="http://schemas.openxmlformats.org/officeDocument/2006/relationships/hyperlink" Target="http://atlasdefilosofia.wikispaces.com/fenomenolog%C3%ADa" TargetMode="External"/><Relationship Id="rId41" Type="http://schemas.openxmlformats.org/officeDocument/2006/relationships/hyperlink" Target="http://atlasdefilosofia.wikispaces.com/Leibniz" TargetMode="External"/><Relationship Id="rId54" Type="http://schemas.openxmlformats.org/officeDocument/2006/relationships/hyperlink" Target="http://atlasdefilosofia.wikispaces.com/Husserl" TargetMode="External"/><Relationship Id="rId62" Type="http://schemas.openxmlformats.org/officeDocument/2006/relationships/hyperlink" Target="http://atlasdefilosofia.wikispaces.com/Ortega+y+Gasset" TargetMode="External"/><Relationship Id="rId70" Type="http://schemas.openxmlformats.org/officeDocument/2006/relationships/hyperlink" Target="http://atlasdefilosofia.wikispaces.com/Levinas" TargetMode="External"/><Relationship Id="rId75" Type="http://schemas.openxmlformats.org/officeDocument/2006/relationships/hyperlink" Target="http://atlasdefilosofia.wikispaces.com/enciclopedi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tlasdefilosofia.wikispaces.com/Filosof%C3%ADa+Medieval" TargetMode="External"/><Relationship Id="rId15" Type="http://schemas.openxmlformats.org/officeDocument/2006/relationships/hyperlink" Target="http://atlasdefilosofia.wikispaces.com/racionalismo" TargetMode="External"/><Relationship Id="rId23" Type="http://schemas.openxmlformats.org/officeDocument/2006/relationships/image" Target="../media/image4.jpeg"/><Relationship Id="rId28" Type="http://schemas.openxmlformats.org/officeDocument/2006/relationships/hyperlink" Target="http://atlasdefilosofia.wikispaces.com/Arist%C3%B3teles" TargetMode="External"/><Relationship Id="rId36" Type="http://schemas.openxmlformats.org/officeDocument/2006/relationships/hyperlink" Target="http://atlasdefilosofia.wikispaces.com/Maquiavelo" TargetMode="External"/><Relationship Id="rId49" Type="http://schemas.openxmlformats.org/officeDocument/2006/relationships/hyperlink" Target="http://atlasdefilosofia.wikispaces.com/Postmoderna" TargetMode="External"/><Relationship Id="rId57" Type="http://schemas.openxmlformats.org/officeDocument/2006/relationships/hyperlink" Target="http://atlasdefilosofia.wikispaces.com/Bergson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11.xml"/><Relationship Id="rId7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slide" Target="slide10.xml"/><Relationship Id="rId4" Type="http://schemas.openxmlformats.org/officeDocument/2006/relationships/image" Target="../media/image2.jpeg"/><Relationship Id="rId9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atlasdefilosofia.wikispaces.com/" TargetMode="Externa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atlasdefilosofia.wikispaces.com/sociedad" TargetMode="External"/><Relationship Id="rId13" Type="http://schemas.openxmlformats.org/officeDocument/2006/relationships/hyperlink" Target="http://es.wikipedia.org/wiki/Origen_del_universo" TargetMode="External"/><Relationship Id="rId18" Type="http://schemas.openxmlformats.org/officeDocument/2006/relationships/image" Target="../media/image3.jpeg"/><Relationship Id="rId26" Type="http://schemas.openxmlformats.org/officeDocument/2006/relationships/slide" Target="slide14.xml"/><Relationship Id="rId3" Type="http://schemas.openxmlformats.org/officeDocument/2006/relationships/hyperlink" Target="http://atlasdefilosofia.wikispaces.com/hombre" TargetMode="External"/><Relationship Id="rId21" Type="http://schemas.openxmlformats.org/officeDocument/2006/relationships/slide" Target="slide6.xml"/><Relationship Id="rId7" Type="http://schemas.openxmlformats.org/officeDocument/2006/relationships/hyperlink" Target="http://atlasdefilosofia.wikispaces.com/universo" TargetMode="External"/><Relationship Id="rId12" Type="http://schemas.openxmlformats.org/officeDocument/2006/relationships/hyperlink" Target="http://es.wikipedia.org/wiki/Subjetivismo_moral" TargetMode="External"/><Relationship Id="rId17" Type="http://schemas.openxmlformats.org/officeDocument/2006/relationships/slide" Target="slide3.xml"/><Relationship Id="rId25" Type="http://schemas.openxmlformats.org/officeDocument/2006/relationships/slide" Target="slide12.xml"/><Relationship Id="rId2" Type="http://schemas.openxmlformats.org/officeDocument/2006/relationships/image" Target="../media/image2.jpeg"/><Relationship Id="rId16" Type="http://schemas.openxmlformats.org/officeDocument/2006/relationships/hyperlink" Target="http://es.wikipedia.org/wiki/Teor%C3%ADa_del_Big_Bang" TargetMode="External"/><Relationship Id="rId20" Type="http://schemas.openxmlformats.org/officeDocument/2006/relationships/slide" Target="slide5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atlasdefilosofia.wikispaces.com/raz%C3%B3n" TargetMode="External"/><Relationship Id="rId11" Type="http://schemas.openxmlformats.org/officeDocument/2006/relationships/hyperlink" Target="http://es.wikipedia.org/wiki/Objetivismo" TargetMode="External"/><Relationship Id="rId24" Type="http://schemas.openxmlformats.org/officeDocument/2006/relationships/slide" Target="slide13.xml"/><Relationship Id="rId5" Type="http://schemas.openxmlformats.org/officeDocument/2006/relationships/hyperlink" Target="http://es.wikipedia.org/wiki/Conciencia" TargetMode="External"/><Relationship Id="rId15" Type="http://schemas.openxmlformats.org/officeDocument/2006/relationships/hyperlink" Target="http://es.wikipedia.org/wiki/G%C3%A9nesis" TargetMode="External"/><Relationship Id="rId23" Type="http://schemas.openxmlformats.org/officeDocument/2006/relationships/slide" Target="slide8.xml"/><Relationship Id="rId10" Type="http://schemas.openxmlformats.org/officeDocument/2006/relationships/hyperlink" Target="http://es.wikipedia.org/wiki/Moral" TargetMode="External"/><Relationship Id="rId19" Type="http://schemas.openxmlformats.org/officeDocument/2006/relationships/slide" Target="slide4.xml"/><Relationship Id="rId4" Type="http://schemas.openxmlformats.org/officeDocument/2006/relationships/hyperlink" Target="http://es.wikipedia.org/wiki/Animal" TargetMode="External"/><Relationship Id="rId9" Type="http://schemas.openxmlformats.org/officeDocument/2006/relationships/hyperlink" Target="http://es.wikipedia.org/wiki/%C3%89tica" TargetMode="External"/><Relationship Id="rId14" Type="http://schemas.openxmlformats.org/officeDocument/2006/relationships/hyperlink" Target="http://es.wikipedia.org/wiki/Destino" TargetMode="External"/><Relationship Id="rId22" Type="http://schemas.openxmlformats.org/officeDocument/2006/relationships/slide" Target="slide7.xml"/><Relationship Id="rId27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atlasdefilosofia.wikispaces.com/existencia" TargetMode="External"/><Relationship Id="rId13" Type="http://schemas.openxmlformats.org/officeDocument/2006/relationships/image" Target="../media/image6.jpeg"/><Relationship Id="rId3" Type="http://schemas.openxmlformats.org/officeDocument/2006/relationships/hyperlink" Target="http://atlasdefilosofia.wikispaces.com/antropolog%C3%ADa" TargetMode="External"/><Relationship Id="rId7" Type="http://schemas.openxmlformats.org/officeDocument/2006/relationships/hyperlink" Target="http://atlasdefilosofia.wikispaces.com/cuerpo" TargetMode="External"/><Relationship Id="rId12" Type="http://schemas.openxmlformats.org/officeDocument/2006/relationships/image" Target="../media/image5.jpeg"/><Relationship Id="rId17" Type="http://schemas.openxmlformats.org/officeDocument/2006/relationships/image" Target="../media/image4.jpeg"/><Relationship Id="rId2" Type="http://schemas.openxmlformats.org/officeDocument/2006/relationships/image" Target="../media/image3.jpeg"/><Relationship Id="rId16" Type="http://schemas.openxmlformats.org/officeDocument/2006/relationships/slide" Target="slide1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tlasdefilosofia.wikispaces.com/alma" TargetMode="External"/><Relationship Id="rId11" Type="http://schemas.openxmlformats.org/officeDocument/2006/relationships/hyperlink" Target="http://atlasdefilosofia.wikispaces.com/libertad" TargetMode="External"/><Relationship Id="rId5" Type="http://schemas.openxmlformats.org/officeDocument/2006/relationships/hyperlink" Target="http://atlasdefilosofia.wikispaces.com/hombre" TargetMode="External"/><Relationship Id="rId15" Type="http://schemas.openxmlformats.org/officeDocument/2006/relationships/slide" Target="slide2.xml"/><Relationship Id="rId10" Type="http://schemas.openxmlformats.org/officeDocument/2006/relationships/hyperlink" Target="http://atlasdefilosofia.wikispaces.com/amor" TargetMode="External"/><Relationship Id="rId4" Type="http://schemas.openxmlformats.org/officeDocument/2006/relationships/image" Target="../media/image2.jpeg"/><Relationship Id="rId9" Type="http://schemas.openxmlformats.org/officeDocument/2006/relationships/hyperlink" Target="http://atlasdefilosofia.wikispaces.com/dignidad+humana" TargetMode="External"/><Relationship Id="rId1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atlasdefilosofia.wikispaces.com/naturaleza" TargetMode="External"/><Relationship Id="rId13" Type="http://schemas.openxmlformats.org/officeDocument/2006/relationships/image" Target="../media/image10.jpeg"/><Relationship Id="rId3" Type="http://schemas.openxmlformats.org/officeDocument/2006/relationships/hyperlink" Target="http://atlasdefilosofia.wikispaces.com/cosmolog%C3%ADa" TargetMode="External"/><Relationship Id="rId7" Type="http://schemas.openxmlformats.org/officeDocument/2006/relationships/hyperlink" Target="http://atlasdefilosofia.wikispaces.com/universo" TargetMode="External"/><Relationship Id="rId12" Type="http://schemas.openxmlformats.org/officeDocument/2006/relationships/image" Target="../media/image9.jpeg"/><Relationship Id="rId2" Type="http://schemas.openxmlformats.org/officeDocument/2006/relationships/image" Target="../media/image3.jpeg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tlasdefilosofia.wikispaces.com/arj%C3%A9" TargetMode="External"/><Relationship Id="rId11" Type="http://schemas.openxmlformats.org/officeDocument/2006/relationships/image" Target="../media/image8.jpeg"/><Relationship Id="rId5" Type="http://schemas.openxmlformats.org/officeDocument/2006/relationships/hyperlink" Target="http://atlasdefilosofia.wikispaces.com/tiempo" TargetMode="External"/><Relationship Id="rId15" Type="http://schemas.openxmlformats.org/officeDocument/2006/relationships/slide" Target="slide14.xml"/><Relationship Id="rId10" Type="http://schemas.openxmlformats.org/officeDocument/2006/relationships/hyperlink" Target="http://atlasdefilosofia.wikispaces.com/movimiento" TargetMode="External"/><Relationship Id="rId4" Type="http://schemas.openxmlformats.org/officeDocument/2006/relationships/image" Target="../media/image2.jpeg"/><Relationship Id="rId9" Type="http://schemas.openxmlformats.org/officeDocument/2006/relationships/hyperlink" Target="http://atlasdefilosofia.wikispaces.com/eternidad" TargetMode="External"/><Relationship Id="rId1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atlasdefilosofia.wikispaces.com/inducci%C3%B3n" TargetMode="External"/><Relationship Id="rId13" Type="http://schemas.openxmlformats.org/officeDocument/2006/relationships/image" Target="../media/image12.jpeg"/><Relationship Id="rId18" Type="http://schemas.openxmlformats.org/officeDocument/2006/relationships/image" Target="../media/image4.jpeg"/><Relationship Id="rId3" Type="http://schemas.openxmlformats.org/officeDocument/2006/relationships/hyperlink" Target="http://atlasdefilosofia.wikispaces.com/epistemolog%C3%ADa" TargetMode="External"/><Relationship Id="rId7" Type="http://schemas.openxmlformats.org/officeDocument/2006/relationships/hyperlink" Target="http://atlasdefilosofia.wikispaces.com/conocimiento" TargetMode="External"/><Relationship Id="rId12" Type="http://schemas.openxmlformats.org/officeDocument/2006/relationships/image" Target="../media/image11.png"/><Relationship Id="rId17" Type="http://schemas.openxmlformats.org/officeDocument/2006/relationships/slide" Target="slide14.xml"/><Relationship Id="rId2" Type="http://schemas.openxmlformats.org/officeDocument/2006/relationships/image" Target="../media/image3.jpeg"/><Relationship Id="rId16" Type="http://schemas.openxmlformats.org/officeDocument/2006/relationships/hyperlink" Target="http://atlasdefilosofia.wikispaces.com/m%C3%A9todo+cient%C3%ADfico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tlasdefilosofia.wikispaces.com/raz%C3%B3n" TargetMode="External"/><Relationship Id="rId11" Type="http://schemas.openxmlformats.org/officeDocument/2006/relationships/hyperlink" Target="http://atlasdefilosofia.wikispaces.com/falsacionismo" TargetMode="External"/><Relationship Id="rId5" Type="http://schemas.openxmlformats.org/officeDocument/2006/relationships/hyperlink" Target="http://atlasdefilosofia.wikispaces.com/sensaci%C3%B3n" TargetMode="External"/><Relationship Id="rId15" Type="http://schemas.openxmlformats.org/officeDocument/2006/relationships/slide" Target="slide2.xml"/><Relationship Id="rId10" Type="http://schemas.openxmlformats.org/officeDocument/2006/relationships/hyperlink" Target="http://atlasdefilosofia.wikispaces.com/verdad" TargetMode="External"/><Relationship Id="rId4" Type="http://schemas.openxmlformats.org/officeDocument/2006/relationships/image" Target="../media/image2.jpeg"/><Relationship Id="rId9" Type="http://schemas.openxmlformats.org/officeDocument/2006/relationships/hyperlink" Target="http://atlasdefilosofia.wikispaces.com/ciencia" TargetMode="External"/><Relationship Id="rId14" Type="http://schemas.openxmlformats.org/officeDocument/2006/relationships/image" Target="../media/image13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atlasdefilosofia.wikispaces.com/l%C3%B3gica+de+predicados" TargetMode="External"/><Relationship Id="rId13" Type="http://schemas.openxmlformats.org/officeDocument/2006/relationships/image" Target="../media/image15.png"/><Relationship Id="rId18" Type="http://schemas.openxmlformats.org/officeDocument/2006/relationships/image" Target="../media/image4.jpeg"/><Relationship Id="rId3" Type="http://schemas.openxmlformats.org/officeDocument/2006/relationships/hyperlink" Target="http://atlasdefilosofia.wikispaces.com/l%C3%B3gica" TargetMode="External"/><Relationship Id="rId7" Type="http://schemas.openxmlformats.org/officeDocument/2006/relationships/hyperlink" Target="http://atlasdefilosofia.wikispaces.com/concepto" TargetMode="External"/><Relationship Id="rId12" Type="http://schemas.openxmlformats.org/officeDocument/2006/relationships/image" Target="../media/image14.gif"/><Relationship Id="rId17" Type="http://schemas.openxmlformats.org/officeDocument/2006/relationships/slide" Target="slide14.xml"/><Relationship Id="rId2" Type="http://schemas.openxmlformats.org/officeDocument/2006/relationships/image" Target="../media/image3.jpeg"/><Relationship Id="rId16" Type="http://schemas.openxmlformats.org/officeDocument/2006/relationships/hyperlink" Target="http://atlasdefilosofia.wikispaces.com/principios+l%C3%B3gico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tlasdefilosofia.wikispaces.com/juicio" TargetMode="External"/><Relationship Id="rId11" Type="http://schemas.openxmlformats.org/officeDocument/2006/relationships/hyperlink" Target="http://atlasdefilosofia.wikispaces.com/silogismo" TargetMode="External"/><Relationship Id="rId5" Type="http://schemas.openxmlformats.org/officeDocument/2006/relationships/hyperlink" Target="http://atlasdefilosofia.wikispaces.com/falacia" TargetMode="External"/><Relationship Id="rId15" Type="http://schemas.openxmlformats.org/officeDocument/2006/relationships/slide" Target="slide2.xml"/><Relationship Id="rId10" Type="http://schemas.openxmlformats.org/officeDocument/2006/relationships/hyperlink" Target="http://atlasdefilosofia.wikispaces.com/cuadro+de+oposiciones" TargetMode="External"/><Relationship Id="rId4" Type="http://schemas.openxmlformats.org/officeDocument/2006/relationships/image" Target="../media/image2.jpeg"/><Relationship Id="rId9" Type="http://schemas.openxmlformats.org/officeDocument/2006/relationships/hyperlink" Target="http://atlasdefilosofia.wikispaces.com/l%C3%B3gica+matem%C3%A1tica" TargetMode="External"/><Relationship Id="rId1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atlasdefilosofia.wikispaces.com/forma" TargetMode="External"/><Relationship Id="rId13" Type="http://schemas.openxmlformats.org/officeDocument/2006/relationships/image" Target="../media/image17.jpeg"/><Relationship Id="rId18" Type="http://schemas.openxmlformats.org/officeDocument/2006/relationships/image" Target="../media/image4.jpeg"/><Relationship Id="rId3" Type="http://schemas.openxmlformats.org/officeDocument/2006/relationships/hyperlink" Target="http://atlasdefilosofia.wikispaces.com/ontolog%C3%ADa" TargetMode="External"/><Relationship Id="rId7" Type="http://schemas.openxmlformats.org/officeDocument/2006/relationships/hyperlink" Target="http://atlasdefilosofia.wikispaces.com/accidente" TargetMode="External"/><Relationship Id="rId12" Type="http://schemas.openxmlformats.org/officeDocument/2006/relationships/hyperlink" Target="http://atlasdefilosofia.wikispaces.com/ser" TargetMode="External"/><Relationship Id="rId17" Type="http://schemas.openxmlformats.org/officeDocument/2006/relationships/slide" Target="slide14.xml"/><Relationship Id="rId2" Type="http://schemas.openxmlformats.org/officeDocument/2006/relationships/image" Target="../media/image3.jpeg"/><Relationship Id="rId16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tlasdefilosofia.wikispaces.com/potencia+y+acto" TargetMode="External"/><Relationship Id="rId11" Type="http://schemas.openxmlformats.org/officeDocument/2006/relationships/hyperlink" Target="http://atlasdefilosofia.wikispaces.com/materia" TargetMode="External"/><Relationship Id="rId5" Type="http://schemas.openxmlformats.org/officeDocument/2006/relationships/hyperlink" Target="http://atlasdefilosofia.wikispaces.com/esencia" TargetMode="External"/><Relationship Id="rId15" Type="http://schemas.openxmlformats.org/officeDocument/2006/relationships/image" Target="../media/image19.jpeg"/><Relationship Id="rId10" Type="http://schemas.openxmlformats.org/officeDocument/2006/relationships/hyperlink" Target="http://atlasdefilosofia.wikispaces.com/substancia" TargetMode="External"/><Relationship Id="rId4" Type="http://schemas.openxmlformats.org/officeDocument/2006/relationships/image" Target="../media/image2.jpeg"/><Relationship Id="rId9" Type="http://schemas.openxmlformats.org/officeDocument/2006/relationships/hyperlink" Target="http://atlasdefilosofia.wikispaces.com/causa" TargetMode="External"/><Relationship Id="rId1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es.wikipedia.org/wiki/muerte" TargetMode="External"/><Relationship Id="rId13" Type="http://schemas.openxmlformats.org/officeDocument/2006/relationships/image" Target="../media/image4.jpeg"/><Relationship Id="rId3" Type="http://schemas.openxmlformats.org/officeDocument/2006/relationships/hyperlink" Target="http://es.wikipedia.org/wiki/Metaf%C3%ADsica" TargetMode="External"/><Relationship Id="rId7" Type="http://schemas.openxmlformats.org/officeDocument/2006/relationships/hyperlink" Target="http://es.wikipedia.org/wiki/Trascendencia" TargetMode="External"/><Relationship Id="rId12" Type="http://schemas.openxmlformats.org/officeDocument/2006/relationships/slide" Target="slide1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gle.com/search?hl=es&amp;rls=com.microsoft%3Aes-co%3AIE-SearchBox&amp;rlz=1I7ADFA_es&amp;q=naturaleza+de+la+realidad&amp;aq=f&amp;aqi=g10&amp;aql=&amp;oq=&amp;gs_rfai=" TargetMode="External"/><Relationship Id="rId11" Type="http://schemas.openxmlformats.org/officeDocument/2006/relationships/slide" Target="slide2.xml"/><Relationship Id="rId5" Type="http://schemas.openxmlformats.org/officeDocument/2006/relationships/hyperlink" Target="http://es.wikipedia.org/wiki/M%C3%A1s_all%C3%A1" TargetMode="External"/><Relationship Id="rId10" Type="http://schemas.openxmlformats.org/officeDocument/2006/relationships/image" Target="../media/image20.jpeg"/><Relationship Id="rId4" Type="http://schemas.openxmlformats.org/officeDocument/2006/relationships/image" Target="../media/image2.jpeg"/><Relationship Id="rId9" Type="http://schemas.openxmlformats.org/officeDocument/2006/relationships/hyperlink" Target="http://es.wikipedia.org/wiki/Vida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atlasdefilosofia.wikispaces.com/sublimidad" TargetMode="External"/><Relationship Id="rId13" Type="http://schemas.openxmlformats.org/officeDocument/2006/relationships/slide" Target="slide2.xml"/><Relationship Id="rId3" Type="http://schemas.openxmlformats.org/officeDocument/2006/relationships/hyperlink" Target="http://atlasdefilosofia.wikispaces.com/est%C3%A9tica" TargetMode="External"/><Relationship Id="rId7" Type="http://schemas.openxmlformats.org/officeDocument/2006/relationships/hyperlink" Target="http://atlasdefilosofia.wikispaces.com/belleza" TargetMode="External"/><Relationship Id="rId12" Type="http://schemas.openxmlformats.org/officeDocument/2006/relationships/image" Target="../media/image23.jpeg"/><Relationship Id="rId2" Type="http://schemas.openxmlformats.org/officeDocument/2006/relationships/image" Target="../media/image3.jpeg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tlasdefilosofia.wikispaces.com/fealdad" TargetMode="External"/><Relationship Id="rId11" Type="http://schemas.openxmlformats.org/officeDocument/2006/relationships/image" Target="../media/image22.jpeg"/><Relationship Id="rId5" Type="http://schemas.openxmlformats.org/officeDocument/2006/relationships/hyperlink" Target="http://atlasdefilosofia.wikispaces.com/arte" TargetMode="External"/><Relationship Id="rId15" Type="http://schemas.openxmlformats.org/officeDocument/2006/relationships/slide" Target="slide14.xml"/><Relationship Id="rId10" Type="http://schemas.openxmlformats.org/officeDocument/2006/relationships/image" Target="../media/image21.jpeg"/><Relationship Id="rId4" Type="http://schemas.openxmlformats.org/officeDocument/2006/relationships/image" Target="../media/image2.jpeg"/><Relationship Id="rId9" Type="http://schemas.openxmlformats.org/officeDocument/2006/relationships/hyperlink" Target="http://atlasdefilosofia.wikispaces.com/juicios+de+gusto" TargetMode="External"/><Relationship Id="rId14" Type="http://schemas.openxmlformats.org/officeDocument/2006/relationships/hyperlink" Target="http://atlasdefilosofia.wikispaces.com/experiencia+est%C3%A9tica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>
            <a:hlinkClick r:id="rId2"/>
          </p:cNvPr>
          <p:cNvSpPr/>
          <p:nvPr/>
        </p:nvSpPr>
        <p:spPr>
          <a:xfrm>
            <a:off x="1259632" y="2204864"/>
            <a:ext cx="6516216" cy="648072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ATLAS DE FILOSOFIA IGNACIANO</a:t>
            </a:r>
            <a:endParaRPr lang="es-AR" sz="3200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827584" y="3192895"/>
            <a:ext cx="4987010" cy="1152128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MAPA POR: SANTIAGO MARTIN ZUBIETA ORTIZ</a:t>
            </a:r>
          </a:p>
          <a:p>
            <a:r>
              <a:rPr lang="en-US" sz="1400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14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                                       11°D, 2 DE SEPTIEMBRE DE 2010</a:t>
            </a:r>
          </a:p>
          <a:p>
            <a:endParaRPr lang="en-US" sz="14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en-US" sz="14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         PRESENTADO A:  SANTIAGO ARISTIZABAL</a:t>
            </a:r>
            <a:endParaRPr lang="en-US" sz="1400" dirty="0" smtClean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6 Flecha derecha">
            <a:hlinkClick r:id="rId4" action="ppaction://hlinksldjump"/>
          </p:cNvPr>
          <p:cNvSpPr/>
          <p:nvPr/>
        </p:nvSpPr>
        <p:spPr>
          <a:xfrm>
            <a:off x="5652120" y="3358649"/>
            <a:ext cx="2117576" cy="792088"/>
          </a:xfrm>
          <a:prstGeom prst="rightArrow">
            <a:avLst>
              <a:gd name="adj1" fmla="val 100000"/>
              <a:gd name="adj2" fmla="val 50000"/>
            </a:avLst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i="1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INICIO</a:t>
            </a:r>
            <a:endParaRPr lang="es-CO" sz="2400" i="1" dirty="0"/>
          </a:p>
        </p:txBody>
      </p:sp>
    </p:spTree>
    <p:extLst>
      <p:ext uri="{BB962C8B-B14F-4D97-AF65-F5344CB8AC3E}">
        <p14:creationId xmlns:p14="http://schemas.microsoft.com/office/powerpoint/2010/main" val="2634617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75856" y="332656"/>
            <a:ext cx="2160240" cy="288032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COMO SE EXPRESA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3" name="Straight Arrow Connector 2"/>
          <p:cNvCxnSpPr/>
          <p:nvPr/>
        </p:nvCxnSpPr>
        <p:spPr>
          <a:xfrm rot="16200000" flipH="1">
            <a:off x="4187812" y="137109"/>
            <a:ext cx="332656" cy="367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275856" y="620688"/>
            <a:ext cx="2160240" cy="288032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LO QUE DA LUGAR A LA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Rectangle 4">
            <a:hlinkClick r:id="rId3"/>
          </p:cNvPr>
          <p:cNvSpPr/>
          <p:nvPr/>
        </p:nvSpPr>
        <p:spPr>
          <a:xfrm>
            <a:off x="2915816" y="908720"/>
            <a:ext cx="2808312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FILOSOFIA DEL LENGUAJE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771800" y="1268760"/>
            <a:ext cx="3168352" cy="288032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LA CUAL SE APLICA TRABAJANDO EN TEMAS COMO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6">
            <a:hlinkClick r:id="rId5"/>
          </p:cNvPr>
          <p:cNvSpPr/>
          <p:nvPr/>
        </p:nvSpPr>
        <p:spPr>
          <a:xfrm>
            <a:off x="-36512" y="1916832"/>
            <a:ext cx="1296144" cy="432048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EL LENGUAJE</a:t>
            </a:r>
            <a:endParaRPr lang="es-AR" sz="16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Rectangle 7">
            <a:hlinkClick r:id="rId6"/>
          </p:cNvPr>
          <p:cNvSpPr/>
          <p:nvPr/>
        </p:nvSpPr>
        <p:spPr>
          <a:xfrm>
            <a:off x="1187624" y="1916832"/>
            <a:ext cx="1008112" cy="432048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EL HABLA</a:t>
            </a:r>
            <a:endParaRPr lang="es-AR" sz="16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Rectangle 8">
            <a:hlinkClick r:id="rId7"/>
          </p:cNvPr>
          <p:cNvSpPr/>
          <p:nvPr/>
        </p:nvSpPr>
        <p:spPr>
          <a:xfrm>
            <a:off x="2123728" y="1916832"/>
            <a:ext cx="1224136" cy="432048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LA PALABRA</a:t>
            </a:r>
            <a:endParaRPr lang="es-AR" sz="16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Rectangle 9">
            <a:hlinkClick r:id="rId8"/>
          </p:cNvPr>
          <p:cNvSpPr/>
          <p:nvPr/>
        </p:nvSpPr>
        <p:spPr>
          <a:xfrm>
            <a:off x="3240360" y="1916832"/>
            <a:ext cx="1547664" cy="432048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EL SIGNIFICADO</a:t>
            </a:r>
            <a:endParaRPr lang="es-AR" sz="16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Rectangle 10">
            <a:hlinkClick r:id="rId9"/>
          </p:cNvPr>
          <p:cNvSpPr/>
          <p:nvPr/>
        </p:nvSpPr>
        <p:spPr>
          <a:xfrm>
            <a:off x="4716016" y="1916832"/>
            <a:ext cx="1656184" cy="432048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LA COMUNICACION</a:t>
            </a:r>
            <a:endParaRPr lang="es-AR" sz="16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Rectangle 11">
            <a:hlinkClick r:id="rId10"/>
          </p:cNvPr>
          <p:cNvSpPr/>
          <p:nvPr/>
        </p:nvSpPr>
        <p:spPr>
          <a:xfrm>
            <a:off x="6372200" y="1916832"/>
            <a:ext cx="1584176" cy="432048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LA HERMENEUTICA</a:t>
            </a:r>
            <a:endParaRPr lang="es-AR" sz="16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13" name="Elbow Connector 12"/>
          <p:cNvCxnSpPr>
            <a:stCxn id="6" idx="2"/>
            <a:endCxn id="7" idx="0"/>
          </p:cNvCxnSpPr>
          <p:nvPr/>
        </p:nvCxnSpPr>
        <p:spPr>
          <a:xfrm rot="5400000">
            <a:off x="2303748" y="-135396"/>
            <a:ext cx="360040" cy="3744416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Elbow Connector 13"/>
          <p:cNvCxnSpPr>
            <a:stCxn id="6" idx="2"/>
            <a:endCxn id="8" idx="0"/>
          </p:cNvCxnSpPr>
          <p:nvPr/>
        </p:nvCxnSpPr>
        <p:spPr>
          <a:xfrm rot="5400000">
            <a:off x="2843808" y="404664"/>
            <a:ext cx="360040" cy="2664296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Elbow Connector 14"/>
          <p:cNvCxnSpPr>
            <a:stCxn id="6" idx="2"/>
            <a:endCxn id="9" idx="0"/>
          </p:cNvCxnSpPr>
          <p:nvPr/>
        </p:nvCxnSpPr>
        <p:spPr>
          <a:xfrm rot="5400000">
            <a:off x="3365866" y="926722"/>
            <a:ext cx="360040" cy="1620180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Elbow Connector 15"/>
          <p:cNvCxnSpPr>
            <a:stCxn id="6" idx="2"/>
            <a:endCxn id="10" idx="0"/>
          </p:cNvCxnSpPr>
          <p:nvPr/>
        </p:nvCxnSpPr>
        <p:spPr>
          <a:xfrm rot="5400000">
            <a:off x="4005064" y="1565920"/>
            <a:ext cx="360040" cy="341784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Elbow Connector 16"/>
          <p:cNvCxnSpPr>
            <a:stCxn id="6" idx="2"/>
            <a:endCxn id="11" idx="0"/>
          </p:cNvCxnSpPr>
          <p:nvPr/>
        </p:nvCxnSpPr>
        <p:spPr>
          <a:xfrm rot="16200000" flipH="1">
            <a:off x="4770022" y="1142746"/>
            <a:ext cx="360040" cy="1188132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Elbow Connector 17"/>
          <p:cNvCxnSpPr>
            <a:stCxn id="6" idx="2"/>
            <a:endCxn id="12" idx="0"/>
          </p:cNvCxnSpPr>
          <p:nvPr/>
        </p:nvCxnSpPr>
        <p:spPr>
          <a:xfrm rot="16200000" flipH="1">
            <a:off x="5580112" y="332656"/>
            <a:ext cx="360040" cy="2808312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>
            <a:hlinkClick r:id="rId11"/>
          </p:cNvPr>
          <p:cNvSpPr/>
          <p:nvPr/>
        </p:nvSpPr>
        <p:spPr>
          <a:xfrm>
            <a:off x="7956376" y="1916832"/>
            <a:ext cx="1187624" cy="648072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EL JUEGO DEL LENGUAJE</a:t>
            </a:r>
            <a:endParaRPr lang="es-AR" sz="16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46" name="Elbow Connector 45"/>
          <p:cNvCxnSpPr>
            <a:stCxn id="6" idx="2"/>
            <a:endCxn id="38" idx="0"/>
          </p:cNvCxnSpPr>
          <p:nvPr/>
        </p:nvCxnSpPr>
        <p:spPr>
          <a:xfrm rot="16200000" flipH="1">
            <a:off x="6273062" y="-360294"/>
            <a:ext cx="360040" cy="4194212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2" name="Picture 2" descr="http://www.definicionabc.com/wp-content/uploads/lenguaje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411760" y="2636912"/>
            <a:ext cx="4286250" cy="3528392"/>
          </a:xfrm>
          <a:prstGeom prst="rect">
            <a:avLst/>
          </a:prstGeom>
          <a:noFill/>
        </p:spPr>
      </p:pic>
      <p:pic>
        <p:nvPicPr>
          <p:cNvPr id="5124" name="Picture 4" descr="http://minusvalido.net/blog/wp-content/uploads/2009/09/Alfabeto_dactilologico01.gif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2636912"/>
            <a:ext cx="2555776" cy="3550774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126" name="Picture 6" descr="http://www.antropos.galeon.com/imag/prehisto/lenguaje2.gif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660232" y="2636912"/>
            <a:ext cx="2483768" cy="3533161"/>
          </a:xfrm>
          <a:prstGeom prst="rect">
            <a:avLst/>
          </a:prstGeom>
          <a:noFill/>
        </p:spPr>
      </p:pic>
      <p:sp>
        <p:nvSpPr>
          <p:cNvPr id="25" name="24 Flecha derecha">
            <a:hlinkClick r:id="rId15" action="ppaction://hlinksldjump"/>
          </p:cNvPr>
          <p:cNvSpPr/>
          <p:nvPr/>
        </p:nvSpPr>
        <p:spPr>
          <a:xfrm flipH="1">
            <a:off x="3347864" y="6237312"/>
            <a:ext cx="2088232" cy="576064"/>
          </a:xfrm>
          <a:prstGeom prst="rightArrow">
            <a:avLst>
              <a:gd name="adj1" fmla="val 100000"/>
              <a:gd name="adj2" fmla="val 50000"/>
            </a:avLst>
          </a:prstGeom>
          <a:blipFill>
            <a:blip r:embed="rId4"/>
            <a:tile tx="0" ty="0" sx="100000" sy="100000" flip="none" algn="tl"/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i="1" dirty="0" smtClean="0"/>
              <a:t>Volver al Inicio</a:t>
            </a:r>
            <a:endParaRPr lang="es-CO" i="1" dirty="0"/>
          </a:p>
        </p:txBody>
      </p:sp>
      <p:sp>
        <p:nvSpPr>
          <p:cNvPr id="27" name="26 Flecha abajo">
            <a:hlinkClick r:id="rId16" action="ppaction://hlinksldjump"/>
          </p:cNvPr>
          <p:cNvSpPr/>
          <p:nvPr/>
        </p:nvSpPr>
        <p:spPr>
          <a:xfrm>
            <a:off x="179512" y="6345324"/>
            <a:ext cx="1656184" cy="432048"/>
          </a:xfrm>
          <a:prstGeom prst="downArrow">
            <a:avLst>
              <a:gd name="adj1" fmla="val 100000"/>
              <a:gd name="adj2" fmla="val 50000"/>
            </a:avLst>
          </a:prstGeom>
          <a:blipFill>
            <a:blip r:embed="rId17"/>
            <a:tile tx="0" ty="0" sx="100000" sy="100000" flip="none" algn="tl"/>
          </a:blip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b="1" i="1" dirty="0" smtClean="0"/>
              <a:t>Finalizar</a:t>
            </a:r>
            <a:endParaRPr lang="es-CO" sz="1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75856" y="332656"/>
            <a:ext cx="2160240" cy="288032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COMO SE EXPRESA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275856" y="620688"/>
            <a:ext cx="2160240" cy="288032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LO QUE DA LUGAR A LA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Rectangle 3">
            <a:hlinkClick r:id="rId3"/>
          </p:cNvPr>
          <p:cNvSpPr/>
          <p:nvPr/>
        </p:nvSpPr>
        <p:spPr>
          <a:xfrm>
            <a:off x="3059832" y="908720"/>
            <a:ext cx="2520280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FILOSOFIA POLITICA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771800" y="1268760"/>
            <a:ext cx="3168352" cy="288032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LA CUAL SE APLICA TRABAJANDO EN TEMAS COMO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Rectangle 5">
            <a:hlinkClick r:id="rId5"/>
          </p:cNvPr>
          <p:cNvSpPr/>
          <p:nvPr/>
        </p:nvSpPr>
        <p:spPr>
          <a:xfrm>
            <a:off x="35496" y="1916832"/>
            <a:ext cx="1296144" cy="432048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LA JUSTICIA</a:t>
            </a:r>
            <a:endParaRPr lang="es-AR" sz="16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6">
            <a:hlinkClick r:id="rId6"/>
          </p:cNvPr>
          <p:cNvSpPr/>
          <p:nvPr/>
        </p:nvSpPr>
        <p:spPr>
          <a:xfrm>
            <a:off x="1259632" y="1916832"/>
            <a:ext cx="936104" cy="432048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LA LEY</a:t>
            </a:r>
            <a:endParaRPr lang="es-AR" sz="16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Rectangle 7">
            <a:hlinkClick r:id="rId7"/>
          </p:cNvPr>
          <p:cNvSpPr/>
          <p:nvPr/>
        </p:nvSpPr>
        <p:spPr>
          <a:xfrm>
            <a:off x="2195736" y="1916832"/>
            <a:ext cx="1152128" cy="432048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EL PODER</a:t>
            </a:r>
            <a:endParaRPr lang="es-AR" sz="16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Rectangle 8">
            <a:hlinkClick r:id="rId8"/>
          </p:cNvPr>
          <p:cNvSpPr/>
          <p:nvPr/>
        </p:nvSpPr>
        <p:spPr>
          <a:xfrm>
            <a:off x="3312368" y="1925283"/>
            <a:ext cx="1331640" cy="432048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EL ESTADO</a:t>
            </a:r>
            <a:endParaRPr lang="es-AR" sz="16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Rectangle 9">
            <a:hlinkClick r:id="rId9"/>
          </p:cNvPr>
          <p:cNvSpPr/>
          <p:nvPr/>
        </p:nvSpPr>
        <p:spPr>
          <a:xfrm>
            <a:off x="4644008" y="1916832"/>
            <a:ext cx="1656184" cy="432048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EL CIUDADANO</a:t>
            </a:r>
            <a:endParaRPr lang="es-AR" sz="16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Rectangle 10">
            <a:hlinkClick r:id="rId10"/>
          </p:cNvPr>
          <p:cNvSpPr/>
          <p:nvPr/>
        </p:nvSpPr>
        <p:spPr>
          <a:xfrm>
            <a:off x="6228184" y="1916832"/>
            <a:ext cx="1584176" cy="432048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LA SOCIEDAD</a:t>
            </a:r>
            <a:endParaRPr lang="es-AR" sz="16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12" name="Elbow Connector 11"/>
          <p:cNvCxnSpPr>
            <a:stCxn id="5" idx="2"/>
            <a:endCxn id="6" idx="0"/>
          </p:cNvCxnSpPr>
          <p:nvPr/>
        </p:nvCxnSpPr>
        <p:spPr>
          <a:xfrm rot="5400000">
            <a:off x="2339752" y="-99392"/>
            <a:ext cx="360040" cy="3672408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Elbow Connector 12"/>
          <p:cNvCxnSpPr>
            <a:stCxn id="5" idx="2"/>
            <a:endCxn id="7" idx="0"/>
          </p:cNvCxnSpPr>
          <p:nvPr/>
        </p:nvCxnSpPr>
        <p:spPr>
          <a:xfrm rot="5400000">
            <a:off x="2861810" y="422666"/>
            <a:ext cx="360040" cy="2628292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Elbow Connector 13"/>
          <p:cNvCxnSpPr>
            <a:stCxn id="5" idx="2"/>
            <a:endCxn id="8" idx="0"/>
          </p:cNvCxnSpPr>
          <p:nvPr/>
        </p:nvCxnSpPr>
        <p:spPr>
          <a:xfrm rot="5400000">
            <a:off x="3383868" y="944724"/>
            <a:ext cx="360040" cy="1584176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Elbow Connector 14"/>
          <p:cNvCxnSpPr>
            <a:stCxn id="5" idx="2"/>
            <a:endCxn id="9" idx="0"/>
          </p:cNvCxnSpPr>
          <p:nvPr/>
        </p:nvCxnSpPr>
        <p:spPr>
          <a:xfrm rot="5400000">
            <a:off x="3982837" y="1552143"/>
            <a:ext cx="368491" cy="377788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Elbow Connector 15"/>
          <p:cNvCxnSpPr>
            <a:stCxn id="5" idx="2"/>
            <a:endCxn id="10" idx="0"/>
          </p:cNvCxnSpPr>
          <p:nvPr/>
        </p:nvCxnSpPr>
        <p:spPr>
          <a:xfrm rot="16200000" flipH="1">
            <a:off x="4734018" y="1178750"/>
            <a:ext cx="360040" cy="1116124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Elbow Connector 16"/>
          <p:cNvCxnSpPr>
            <a:stCxn id="5" idx="2"/>
            <a:endCxn id="11" idx="0"/>
          </p:cNvCxnSpPr>
          <p:nvPr/>
        </p:nvCxnSpPr>
        <p:spPr>
          <a:xfrm rot="16200000" flipH="1">
            <a:off x="5508104" y="404664"/>
            <a:ext cx="360040" cy="2664296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16200000" flipH="1">
            <a:off x="4187812" y="137109"/>
            <a:ext cx="332656" cy="367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 descr="http://www.the-traveller.co.uk/uploads/news/id117/Greece---Delphi-2-2010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" y="2924944"/>
            <a:ext cx="2555776" cy="3240360"/>
          </a:xfrm>
          <a:prstGeom prst="rect">
            <a:avLst/>
          </a:prstGeom>
          <a:noFill/>
        </p:spPr>
      </p:pic>
      <p:pic>
        <p:nvPicPr>
          <p:cNvPr id="4104" name="Picture 8" descr="http://www.house.gov/dicks/images/housefloor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flipH="1">
            <a:off x="6168864" y="2924944"/>
            <a:ext cx="2975136" cy="3240359"/>
          </a:xfrm>
          <a:prstGeom prst="rect">
            <a:avLst/>
          </a:prstGeom>
          <a:noFill/>
        </p:spPr>
      </p:pic>
      <p:pic>
        <p:nvPicPr>
          <p:cNvPr id="4102" name="Picture 6" descr="http://www.patentbaristas.com/wp/wp-content/uploads/2010/06/supreme-court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411760" y="2924944"/>
            <a:ext cx="4104456" cy="3240361"/>
          </a:xfrm>
          <a:prstGeom prst="rect">
            <a:avLst/>
          </a:prstGeom>
          <a:noFill/>
        </p:spPr>
      </p:pic>
      <p:sp>
        <p:nvSpPr>
          <p:cNvPr id="23" name="22 Flecha derecha">
            <a:hlinkClick r:id="rId14" action="ppaction://hlinksldjump"/>
          </p:cNvPr>
          <p:cNvSpPr/>
          <p:nvPr/>
        </p:nvSpPr>
        <p:spPr>
          <a:xfrm flipH="1">
            <a:off x="3347864" y="6237312"/>
            <a:ext cx="2088232" cy="576064"/>
          </a:xfrm>
          <a:prstGeom prst="rightArrow">
            <a:avLst>
              <a:gd name="adj1" fmla="val 100000"/>
              <a:gd name="adj2" fmla="val 50000"/>
            </a:avLst>
          </a:prstGeom>
          <a:blipFill>
            <a:blip r:embed="rId4"/>
            <a:tile tx="0" ty="0" sx="100000" sy="100000" flip="none" algn="tl"/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i="1" dirty="0" smtClean="0"/>
              <a:t>Volver al Inicio</a:t>
            </a:r>
            <a:endParaRPr lang="es-CO" i="1" dirty="0"/>
          </a:p>
        </p:txBody>
      </p:sp>
      <p:sp>
        <p:nvSpPr>
          <p:cNvPr id="25" name="Rectangle 7">
            <a:hlinkClick r:id="rId15"/>
          </p:cNvPr>
          <p:cNvSpPr/>
          <p:nvPr/>
        </p:nvSpPr>
        <p:spPr>
          <a:xfrm>
            <a:off x="7776457" y="1916832"/>
            <a:ext cx="1224136" cy="432048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EL </a:t>
            </a:r>
            <a:r>
              <a:rPr lang="en-US" sz="16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CAPITAL</a:t>
            </a:r>
            <a:endParaRPr lang="es-AR" sz="16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26" name="Elbow Connector 16"/>
          <p:cNvCxnSpPr>
            <a:stCxn id="5" idx="2"/>
            <a:endCxn id="25" idx="0"/>
          </p:cNvCxnSpPr>
          <p:nvPr/>
        </p:nvCxnSpPr>
        <p:spPr>
          <a:xfrm rot="16200000" flipH="1">
            <a:off x="6192230" y="-279463"/>
            <a:ext cx="360040" cy="4032549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9">
            <a:hlinkClick r:id="rId16"/>
          </p:cNvPr>
          <p:cNvSpPr/>
          <p:nvPr/>
        </p:nvSpPr>
        <p:spPr>
          <a:xfrm>
            <a:off x="3311860" y="2357331"/>
            <a:ext cx="2196244" cy="432048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EL </a:t>
            </a:r>
            <a:r>
              <a:rPr lang="en-US" sz="16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CONTRATO SOCIAL</a:t>
            </a:r>
            <a:endParaRPr lang="es-AR" sz="16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6" name="35 Flecha abajo">
            <a:hlinkClick r:id="rId17" action="ppaction://hlinksldjump"/>
          </p:cNvPr>
          <p:cNvSpPr/>
          <p:nvPr/>
        </p:nvSpPr>
        <p:spPr>
          <a:xfrm>
            <a:off x="179512" y="6345324"/>
            <a:ext cx="1656184" cy="432048"/>
          </a:xfrm>
          <a:prstGeom prst="downArrow">
            <a:avLst>
              <a:gd name="adj1" fmla="val 100000"/>
              <a:gd name="adj2" fmla="val 50000"/>
            </a:avLst>
          </a:prstGeom>
          <a:blipFill>
            <a:blip r:embed="rId18"/>
            <a:tile tx="0" ty="0" sx="100000" sy="100000" flip="none" algn="tl"/>
          </a:blip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b="1" i="1" dirty="0" smtClean="0"/>
              <a:t>Finalizar</a:t>
            </a:r>
            <a:endParaRPr lang="es-CO" sz="1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251520" y="404664"/>
            <a:ext cx="1368152" cy="36004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EPOCAS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635896" y="-27384"/>
            <a:ext cx="2160240" cy="288032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CUYAS PRINCIPALES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2" name="Rectangle 21">
            <a:hlinkClick r:id="rId4"/>
          </p:cNvPr>
          <p:cNvSpPr/>
          <p:nvPr/>
        </p:nvSpPr>
        <p:spPr>
          <a:xfrm>
            <a:off x="1835696" y="-27384"/>
            <a:ext cx="2304256" cy="432048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LA ANTIGUEDAD</a:t>
            </a:r>
            <a:endParaRPr lang="es-AR" sz="16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07504" y="692696"/>
            <a:ext cx="2160240" cy="288032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COMO</a:t>
            </a:r>
          </a:p>
        </p:txBody>
      </p:sp>
      <p:sp>
        <p:nvSpPr>
          <p:cNvPr id="24" name="Rectangle 23">
            <a:hlinkClick r:id="rId6"/>
          </p:cNvPr>
          <p:cNvSpPr/>
          <p:nvPr/>
        </p:nvSpPr>
        <p:spPr>
          <a:xfrm>
            <a:off x="1872208" y="1340768"/>
            <a:ext cx="2304256" cy="432048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EL MEDIOEVO</a:t>
            </a:r>
            <a:endParaRPr lang="es-AR" sz="16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5" name="Rectangle 24">
            <a:hlinkClick r:id="rId7"/>
          </p:cNvPr>
          <p:cNvSpPr/>
          <p:nvPr/>
        </p:nvSpPr>
        <p:spPr>
          <a:xfrm>
            <a:off x="1835696" y="2636912"/>
            <a:ext cx="2304256" cy="432048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EL RENACIMIENTO</a:t>
            </a:r>
            <a:endParaRPr lang="es-AR" sz="16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6" name="Rectangle 25">
            <a:hlinkClick r:id="rId8"/>
          </p:cNvPr>
          <p:cNvSpPr/>
          <p:nvPr/>
        </p:nvSpPr>
        <p:spPr>
          <a:xfrm>
            <a:off x="1835696" y="3933056"/>
            <a:ext cx="2304256" cy="432048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LA MODERNIDAD</a:t>
            </a:r>
            <a:endParaRPr lang="es-AR" sz="16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7" name="Rectangle 26">
            <a:hlinkClick r:id="rId9"/>
          </p:cNvPr>
          <p:cNvSpPr/>
          <p:nvPr/>
        </p:nvSpPr>
        <p:spPr>
          <a:xfrm>
            <a:off x="1835696" y="5301208"/>
            <a:ext cx="2304256" cy="432048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LA CONTEMPORANEIDAD</a:t>
            </a:r>
            <a:endParaRPr lang="es-AR" sz="16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3672408" y="1268760"/>
            <a:ext cx="2160240" cy="288032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CUYAS PRINCIPALES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635896" y="2564904"/>
            <a:ext cx="2160240" cy="288032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CUYAS PRINCIPALES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635896" y="3861048"/>
            <a:ext cx="2160240" cy="288032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CUYAS PRINCIPALES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635896" y="5229200"/>
            <a:ext cx="2160240" cy="288032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CUYAS PRINCIPALES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292080" y="-27384"/>
            <a:ext cx="1368152" cy="36004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CORRIENTES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5292080" y="5229200"/>
            <a:ext cx="1368152" cy="36004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CORRIENTES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5328592" y="1268760"/>
            <a:ext cx="1368152" cy="36004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CORRIENTES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292080" y="2564904"/>
            <a:ext cx="1368152" cy="36004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CORRIENTES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5292080" y="3861048"/>
            <a:ext cx="1368152" cy="36004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CORRIENTES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588224" y="-27384"/>
            <a:ext cx="504056" cy="216024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SON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624736" y="1268760"/>
            <a:ext cx="504056" cy="216024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SON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6588224" y="2636912"/>
            <a:ext cx="504056" cy="216024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SON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6588224" y="3861048"/>
            <a:ext cx="504056" cy="216024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SON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588224" y="5229200"/>
            <a:ext cx="504056" cy="216024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SON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3" name="Rectangle 42">
            <a:hlinkClick r:id="rId10"/>
          </p:cNvPr>
          <p:cNvSpPr/>
          <p:nvPr/>
        </p:nvSpPr>
        <p:spPr>
          <a:xfrm>
            <a:off x="7020272" y="-27384"/>
            <a:ext cx="1512168" cy="216024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EL ATOMISMO</a:t>
            </a:r>
            <a:endParaRPr lang="es-AR" sz="12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4" name="Rectangle 43">
            <a:hlinkClick r:id="rId11"/>
          </p:cNvPr>
          <p:cNvSpPr/>
          <p:nvPr/>
        </p:nvSpPr>
        <p:spPr>
          <a:xfrm>
            <a:off x="7020272" y="188640"/>
            <a:ext cx="1512168" cy="288032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EL ESTOICISMO</a:t>
            </a:r>
            <a:endParaRPr lang="es-AR" sz="12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5" name="Rectangle 44">
            <a:hlinkClick r:id="rId12"/>
          </p:cNvPr>
          <p:cNvSpPr/>
          <p:nvPr/>
        </p:nvSpPr>
        <p:spPr>
          <a:xfrm>
            <a:off x="7020272" y="476672"/>
            <a:ext cx="1512168" cy="288032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EL NEOPLATONISMO</a:t>
            </a:r>
            <a:endParaRPr lang="es-AR" sz="12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9" name="Rectangle 48">
            <a:hlinkClick r:id="rId13"/>
          </p:cNvPr>
          <p:cNvSpPr/>
          <p:nvPr/>
        </p:nvSpPr>
        <p:spPr>
          <a:xfrm>
            <a:off x="7056784" y="1268760"/>
            <a:ext cx="1440160" cy="216024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LA ESCOLASTICA</a:t>
            </a:r>
            <a:endParaRPr lang="es-AR" sz="12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0" name="Rectangle 49">
            <a:hlinkClick r:id="rId14"/>
          </p:cNvPr>
          <p:cNvSpPr/>
          <p:nvPr/>
        </p:nvSpPr>
        <p:spPr>
          <a:xfrm>
            <a:off x="7056784" y="1484784"/>
            <a:ext cx="1440160" cy="288032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EL NOMINALISMO</a:t>
            </a:r>
            <a:endParaRPr lang="es-AR" sz="12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1" name="Rectangle 50">
            <a:hlinkClick r:id="rId15"/>
          </p:cNvPr>
          <p:cNvSpPr/>
          <p:nvPr/>
        </p:nvSpPr>
        <p:spPr>
          <a:xfrm>
            <a:off x="7020272" y="3861048"/>
            <a:ext cx="1512168" cy="216024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EL RACIONALISMO</a:t>
            </a:r>
            <a:endParaRPr lang="es-AR" sz="12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2" name="Rectangle 51">
            <a:hlinkClick r:id="rId16"/>
          </p:cNvPr>
          <p:cNvSpPr/>
          <p:nvPr/>
        </p:nvSpPr>
        <p:spPr>
          <a:xfrm>
            <a:off x="7020272" y="4077072"/>
            <a:ext cx="1512168" cy="216024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EL EMPIRISMO</a:t>
            </a:r>
            <a:endParaRPr lang="es-AR" sz="12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3" name="Rectangle 52">
            <a:hlinkClick r:id="rId17"/>
          </p:cNvPr>
          <p:cNvSpPr/>
          <p:nvPr/>
        </p:nvSpPr>
        <p:spPr>
          <a:xfrm>
            <a:off x="7020272" y="4293096"/>
            <a:ext cx="1512168" cy="216024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LA ILUSTRACION</a:t>
            </a:r>
            <a:endParaRPr lang="es-AR" sz="12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5" name="Rectangle 54">
            <a:hlinkClick r:id="rId18"/>
          </p:cNvPr>
          <p:cNvSpPr/>
          <p:nvPr/>
        </p:nvSpPr>
        <p:spPr>
          <a:xfrm>
            <a:off x="7020272" y="5157192"/>
            <a:ext cx="1512168" cy="216024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EL EXISTENCIALISMO</a:t>
            </a:r>
            <a:endParaRPr lang="es-AR" sz="12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6" name="Rectangle 55">
            <a:hlinkClick r:id="rId19"/>
          </p:cNvPr>
          <p:cNvSpPr/>
          <p:nvPr/>
        </p:nvSpPr>
        <p:spPr>
          <a:xfrm>
            <a:off x="7020272" y="5373216"/>
            <a:ext cx="1512168" cy="216024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EL IDEALISMO</a:t>
            </a:r>
            <a:endParaRPr lang="es-AR" sz="12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7" name="Rectangle 56">
            <a:hlinkClick r:id="rId20"/>
          </p:cNvPr>
          <p:cNvSpPr/>
          <p:nvPr/>
        </p:nvSpPr>
        <p:spPr>
          <a:xfrm>
            <a:off x="7020272" y="5589240"/>
            <a:ext cx="1512168" cy="216024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LA FENOMENOLOGIA</a:t>
            </a:r>
            <a:endParaRPr lang="es-AR" sz="12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7020272" y="2636912"/>
            <a:ext cx="1872208" cy="288032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EL ANTROPOCENTRISMO</a:t>
            </a:r>
            <a:endParaRPr lang="es-AR" sz="12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60" name="Elbow Connector 59"/>
          <p:cNvCxnSpPr>
            <a:stCxn id="23" idx="2"/>
            <a:endCxn id="22" idx="1"/>
          </p:cNvCxnSpPr>
          <p:nvPr/>
        </p:nvCxnSpPr>
        <p:spPr>
          <a:xfrm rot="5400000" flipH="1" flipV="1">
            <a:off x="1115616" y="260648"/>
            <a:ext cx="792088" cy="648072"/>
          </a:xfrm>
          <a:prstGeom prst="bentConnector4">
            <a:avLst>
              <a:gd name="adj1" fmla="val -28860"/>
              <a:gd name="adj2" fmla="val 88199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Elbow Connector 59"/>
          <p:cNvCxnSpPr>
            <a:stCxn id="23" idx="2"/>
            <a:endCxn id="24" idx="1"/>
          </p:cNvCxnSpPr>
          <p:nvPr/>
        </p:nvCxnSpPr>
        <p:spPr>
          <a:xfrm rot="16200000" flipH="1">
            <a:off x="1241884" y="926468"/>
            <a:ext cx="576064" cy="684584"/>
          </a:xfrm>
          <a:prstGeom prst="bentConnector2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Elbow Connector 59"/>
          <p:cNvCxnSpPr>
            <a:stCxn id="23" idx="2"/>
            <a:endCxn id="25" idx="1"/>
          </p:cNvCxnSpPr>
          <p:nvPr/>
        </p:nvCxnSpPr>
        <p:spPr>
          <a:xfrm rot="16200000" flipH="1">
            <a:off x="575556" y="1592796"/>
            <a:ext cx="1872208" cy="648072"/>
          </a:xfrm>
          <a:prstGeom prst="bentConnector2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Elbow Connector 59"/>
          <p:cNvCxnSpPr>
            <a:stCxn id="23" idx="2"/>
            <a:endCxn id="26" idx="1"/>
          </p:cNvCxnSpPr>
          <p:nvPr/>
        </p:nvCxnSpPr>
        <p:spPr>
          <a:xfrm rot="16200000" flipH="1">
            <a:off x="-72516" y="2240868"/>
            <a:ext cx="3168352" cy="648072"/>
          </a:xfrm>
          <a:prstGeom prst="bentConnector2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59"/>
          <p:cNvCxnSpPr>
            <a:stCxn id="23" idx="2"/>
            <a:endCxn id="27" idx="1"/>
          </p:cNvCxnSpPr>
          <p:nvPr/>
        </p:nvCxnSpPr>
        <p:spPr>
          <a:xfrm rot="16200000" flipH="1">
            <a:off x="-756592" y="2924944"/>
            <a:ext cx="4536504" cy="648072"/>
          </a:xfrm>
          <a:prstGeom prst="bentConnector2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/>
          <p:cNvCxnSpPr/>
          <p:nvPr/>
        </p:nvCxnSpPr>
        <p:spPr>
          <a:xfrm rot="5400000">
            <a:off x="720366" y="179226"/>
            <a:ext cx="360040" cy="158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ectangle 82"/>
          <p:cNvSpPr/>
          <p:nvPr/>
        </p:nvSpPr>
        <p:spPr>
          <a:xfrm>
            <a:off x="3635896" y="404664"/>
            <a:ext cx="2160240" cy="288032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CUYOS PRINCIPALES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3672408" y="1700808"/>
            <a:ext cx="2160240" cy="288032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CUYOS PRINCIPALES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3635896" y="2996952"/>
            <a:ext cx="2160240" cy="288032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CUYOS PRINCIPALES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3635896" y="4293096"/>
            <a:ext cx="2160240" cy="288032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CUYOS PRINCIPALES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3635896" y="5733256"/>
            <a:ext cx="2160240" cy="288032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CUYOS PRINCIPALES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8" name="Rectangle 87"/>
          <p:cNvSpPr/>
          <p:nvPr/>
        </p:nvSpPr>
        <p:spPr>
          <a:xfrm>
            <a:off x="5292080" y="332656"/>
            <a:ext cx="1368152" cy="360040"/>
          </a:xfrm>
          <a:prstGeom prst="rect">
            <a:avLst/>
          </a:prstGeom>
          <a:blipFill>
            <a:blip r:embed="rId21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AUTORES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9" name="Rectangle 88"/>
          <p:cNvSpPr/>
          <p:nvPr/>
        </p:nvSpPr>
        <p:spPr>
          <a:xfrm>
            <a:off x="5328592" y="1628800"/>
            <a:ext cx="1368152" cy="360040"/>
          </a:xfrm>
          <a:prstGeom prst="rect">
            <a:avLst/>
          </a:prstGeom>
          <a:blipFill>
            <a:blip r:embed="rId21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AUTORES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5292080" y="2924944"/>
            <a:ext cx="1368152" cy="360040"/>
          </a:xfrm>
          <a:prstGeom prst="rect">
            <a:avLst/>
          </a:prstGeom>
          <a:blipFill>
            <a:blip r:embed="rId21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AUTORES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1" name="Rectangle 90"/>
          <p:cNvSpPr/>
          <p:nvPr/>
        </p:nvSpPr>
        <p:spPr>
          <a:xfrm>
            <a:off x="5292080" y="4221088"/>
            <a:ext cx="1368152" cy="360040"/>
          </a:xfrm>
          <a:prstGeom prst="rect">
            <a:avLst/>
          </a:prstGeom>
          <a:blipFill>
            <a:blip r:embed="rId21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AUTORES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5292080" y="5589240"/>
            <a:ext cx="1368152" cy="360040"/>
          </a:xfrm>
          <a:prstGeom prst="rect">
            <a:avLst/>
          </a:prstGeom>
          <a:blipFill>
            <a:blip r:embed="rId21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AUTORES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5724128" y="692696"/>
            <a:ext cx="504056" cy="216024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SON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5760640" y="1988840"/>
            <a:ext cx="504056" cy="216024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SON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5724128" y="3284984"/>
            <a:ext cx="504056" cy="216024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SON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5724128" y="4581128"/>
            <a:ext cx="504056" cy="216024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SON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5729875" y="5911417"/>
            <a:ext cx="504056" cy="216024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SON</a:t>
            </a:r>
            <a:endParaRPr lang="es-AR" sz="9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2" name="Rectangle 101">
            <a:hlinkClick r:id="rId22"/>
          </p:cNvPr>
          <p:cNvSpPr/>
          <p:nvPr/>
        </p:nvSpPr>
        <p:spPr>
          <a:xfrm>
            <a:off x="1835696" y="908720"/>
            <a:ext cx="1080120" cy="288032"/>
          </a:xfrm>
          <a:prstGeom prst="rect">
            <a:avLst/>
          </a:prstGeom>
          <a:blipFill>
            <a:blip r:embed="rId2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PITAGORAS</a:t>
            </a:r>
            <a:endParaRPr lang="es-AR" sz="12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3" name="Rectangle 102">
            <a:hlinkClick r:id="rId24"/>
          </p:cNvPr>
          <p:cNvSpPr/>
          <p:nvPr/>
        </p:nvSpPr>
        <p:spPr>
          <a:xfrm>
            <a:off x="2987824" y="908720"/>
            <a:ext cx="936104" cy="288032"/>
          </a:xfrm>
          <a:prstGeom prst="rect">
            <a:avLst/>
          </a:prstGeom>
          <a:blipFill>
            <a:blip r:embed="rId2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HERACLITO</a:t>
            </a:r>
            <a:endParaRPr lang="es-AR" sz="12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4" name="Rectangle 103">
            <a:hlinkClick r:id="rId25"/>
          </p:cNvPr>
          <p:cNvSpPr/>
          <p:nvPr/>
        </p:nvSpPr>
        <p:spPr>
          <a:xfrm>
            <a:off x="3995936" y="908720"/>
            <a:ext cx="1008112" cy="288032"/>
          </a:xfrm>
          <a:prstGeom prst="rect">
            <a:avLst/>
          </a:prstGeom>
          <a:blipFill>
            <a:blip r:embed="rId2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PARMENIDES</a:t>
            </a:r>
            <a:endParaRPr lang="es-AR" sz="12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5" name="Rectangle 104">
            <a:hlinkClick r:id="rId26"/>
          </p:cNvPr>
          <p:cNvSpPr/>
          <p:nvPr/>
        </p:nvSpPr>
        <p:spPr>
          <a:xfrm>
            <a:off x="5076056" y="908720"/>
            <a:ext cx="1008112" cy="288032"/>
          </a:xfrm>
          <a:prstGeom prst="rect">
            <a:avLst/>
          </a:prstGeom>
          <a:blipFill>
            <a:blip r:embed="rId2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SOCRATES</a:t>
            </a:r>
            <a:endParaRPr lang="es-AR" sz="12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6" name="Rectangle 105">
            <a:hlinkClick r:id="rId27"/>
          </p:cNvPr>
          <p:cNvSpPr/>
          <p:nvPr/>
        </p:nvSpPr>
        <p:spPr>
          <a:xfrm>
            <a:off x="6156176" y="908720"/>
            <a:ext cx="936104" cy="288032"/>
          </a:xfrm>
          <a:prstGeom prst="rect">
            <a:avLst/>
          </a:prstGeom>
          <a:blipFill>
            <a:blip r:embed="rId2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PLATON</a:t>
            </a:r>
            <a:endParaRPr lang="es-AR" sz="12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7" name="Rectangle 106">
            <a:hlinkClick r:id="rId28"/>
          </p:cNvPr>
          <p:cNvSpPr/>
          <p:nvPr/>
        </p:nvSpPr>
        <p:spPr>
          <a:xfrm>
            <a:off x="7164288" y="908720"/>
            <a:ext cx="1080120" cy="288032"/>
          </a:xfrm>
          <a:prstGeom prst="rect">
            <a:avLst/>
          </a:prstGeom>
          <a:blipFill>
            <a:blip r:embed="rId2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ARISTOTELES</a:t>
            </a:r>
            <a:endParaRPr lang="es-AR" sz="12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8" name="Rectangle 107">
            <a:hlinkClick r:id="rId29"/>
          </p:cNvPr>
          <p:cNvSpPr/>
          <p:nvPr/>
        </p:nvSpPr>
        <p:spPr>
          <a:xfrm>
            <a:off x="8316416" y="908720"/>
            <a:ext cx="755576" cy="288032"/>
          </a:xfrm>
          <a:prstGeom prst="rect">
            <a:avLst/>
          </a:prstGeom>
          <a:blipFill>
            <a:blip r:embed="rId2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EPICURO</a:t>
            </a:r>
            <a:endParaRPr lang="es-AR" sz="12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9" name="Rectangle 108">
            <a:hlinkClick r:id="rId30"/>
          </p:cNvPr>
          <p:cNvSpPr/>
          <p:nvPr/>
        </p:nvSpPr>
        <p:spPr>
          <a:xfrm>
            <a:off x="1872208" y="2204864"/>
            <a:ext cx="1080120" cy="288032"/>
          </a:xfrm>
          <a:prstGeom prst="rect">
            <a:avLst/>
          </a:prstGeom>
          <a:blipFill>
            <a:blip r:embed="rId2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SAN AGUSTIN</a:t>
            </a:r>
            <a:endParaRPr lang="es-AR" sz="12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0" name="Rectangle 109">
            <a:hlinkClick r:id="rId31"/>
          </p:cNvPr>
          <p:cNvSpPr/>
          <p:nvPr/>
        </p:nvSpPr>
        <p:spPr>
          <a:xfrm>
            <a:off x="3024336" y="2204864"/>
            <a:ext cx="936104" cy="288032"/>
          </a:xfrm>
          <a:prstGeom prst="rect">
            <a:avLst/>
          </a:prstGeom>
          <a:blipFill>
            <a:blip r:embed="rId2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BOECIO</a:t>
            </a:r>
            <a:endParaRPr lang="es-AR" sz="12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1" name="Rectangle 110">
            <a:hlinkClick r:id="rId32"/>
          </p:cNvPr>
          <p:cNvSpPr/>
          <p:nvPr/>
        </p:nvSpPr>
        <p:spPr>
          <a:xfrm>
            <a:off x="4032448" y="2204864"/>
            <a:ext cx="1152128" cy="288032"/>
          </a:xfrm>
          <a:prstGeom prst="rect">
            <a:avLst/>
          </a:prstGeom>
          <a:blipFill>
            <a:blip r:embed="rId2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SANTO TOMAS</a:t>
            </a:r>
            <a:endParaRPr lang="es-AR" sz="12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2" name="Rectangle 111">
            <a:hlinkClick r:id="rId33"/>
          </p:cNvPr>
          <p:cNvSpPr/>
          <p:nvPr/>
        </p:nvSpPr>
        <p:spPr>
          <a:xfrm>
            <a:off x="5256584" y="2204864"/>
            <a:ext cx="1152128" cy="288032"/>
          </a:xfrm>
          <a:prstGeom prst="rect">
            <a:avLst/>
          </a:prstGeom>
          <a:blipFill>
            <a:blip r:embed="rId2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SAN ANSELMO</a:t>
            </a:r>
            <a:endParaRPr lang="es-AR" sz="12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4" name="Rectangle 113">
            <a:hlinkClick r:id="rId34"/>
          </p:cNvPr>
          <p:cNvSpPr/>
          <p:nvPr/>
        </p:nvSpPr>
        <p:spPr>
          <a:xfrm>
            <a:off x="6516216" y="2204864"/>
            <a:ext cx="1080120" cy="288032"/>
          </a:xfrm>
          <a:prstGeom prst="rect">
            <a:avLst/>
          </a:prstGeom>
          <a:blipFill>
            <a:blip r:embed="rId2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DUNS SCOTTO</a:t>
            </a:r>
            <a:endParaRPr lang="es-AR" sz="12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5" name="Rectangle 114">
            <a:hlinkClick r:id="rId35"/>
          </p:cNvPr>
          <p:cNvSpPr/>
          <p:nvPr/>
        </p:nvSpPr>
        <p:spPr>
          <a:xfrm>
            <a:off x="7597352" y="2204864"/>
            <a:ext cx="1583160" cy="288032"/>
          </a:xfrm>
          <a:prstGeom prst="rect">
            <a:avLst/>
          </a:prstGeom>
          <a:blipFill>
            <a:blip r:embed="rId2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SAN BUENAVENTURA</a:t>
            </a:r>
            <a:endParaRPr lang="es-AR" sz="12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6" name="Rectangle 115">
            <a:hlinkClick r:id="rId36"/>
          </p:cNvPr>
          <p:cNvSpPr/>
          <p:nvPr/>
        </p:nvSpPr>
        <p:spPr>
          <a:xfrm>
            <a:off x="3347864" y="3501008"/>
            <a:ext cx="1583160" cy="288032"/>
          </a:xfrm>
          <a:prstGeom prst="rect">
            <a:avLst/>
          </a:prstGeom>
          <a:blipFill>
            <a:blip r:embed="rId2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MAQUIAVELO</a:t>
            </a:r>
            <a:endParaRPr lang="es-AR" sz="12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7" name="Rectangle 116">
            <a:hlinkClick r:id="rId37"/>
          </p:cNvPr>
          <p:cNvSpPr/>
          <p:nvPr/>
        </p:nvSpPr>
        <p:spPr>
          <a:xfrm>
            <a:off x="5004048" y="3501008"/>
            <a:ext cx="1872208" cy="288032"/>
          </a:xfrm>
          <a:prstGeom prst="rect">
            <a:avLst/>
          </a:prstGeom>
          <a:blipFill>
            <a:blip r:embed="rId2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PICO DE LA MIRANDOLA</a:t>
            </a:r>
            <a:endParaRPr lang="es-AR" sz="12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8" name="Rectangle 117">
            <a:hlinkClick r:id="rId38"/>
          </p:cNvPr>
          <p:cNvSpPr/>
          <p:nvPr/>
        </p:nvSpPr>
        <p:spPr>
          <a:xfrm>
            <a:off x="6948264" y="3501008"/>
            <a:ext cx="1224136" cy="288032"/>
          </a:xfrm>
          <a:prstGeom prst="rect">
            <a:avLst/>
          </a:prstGeom>
          <a:blipFill>
            <a:blip r:embed="rId2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TOMAS MORO</a:t>
            </a:r>
            <a:endParaRPr lang="es-AR" sz="12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9" name="Rectangle 118">
            <a:hlinkClick r:id="rId39"/>
          </p:cNvPr>
          <p:cNvSpPr/>
          <p:nvPr/>
        </p:nvSpPr>
        <p:spPr>
          <a:xfrm>
            <a:off x="1763688" y="4797152"/>
            <a:ext cx="936104" cy="288032"/>
          </a:xfrm>
          <a:prstGeom prst="rect">
            <a:avLst/>
          </a:prstGeom>
          <a:blipFill>
            <a:blip r:embed="rId2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DESCARTES</a:t>
            </a:r>
            <a:endParaRPr lang="es-AR" sz="12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0" name="Rectangle 119">
            <a:hlinkClick r:id="rId40"/>
          </p:cNvPr>
          <p:cNvSpPr/>
          <p:nvPr/>
        </p:nvSpPr>
        <p:spPr>
          <a:xfrm>
            <a:off x="2627784" y="4797152"/>
            <a:ext cx="792088" cy="288032"/>
          </a:xfrm>
          <a:prstGeom prst="rect">
            <a:avLst/>
          </a:prstGeom>
          <a:blipFill>
            <a:blip r:embed="rId2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SPINOZA</a:t>
            </a:r>
            <a:endParaRPr lang="es-AR" sz="12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1" name="Rectangle 120">
            <a:hlinkClick r:id="rId41"/>
          </p:cNvPr>
          <p:cNvSpPr/>
          <p:nvPr/>
        </p:nvSpPr>
        <p:spPr>
          <a:xfrm>
            <a:off x="3347864" y="4797152"/>
            <a:ext cx="720080" cy="288032"/>
          </a:xfrm>
          <a:prstGeom prst="rect">
            <a:avLst/>
          </a:prstGeom>
          <a:blipFill>
            <a:blip r:embed="rId2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LEIBNIZ</a:t>
            </a:r>
            <a:endParaRPr lang="es-AR" sz="12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2" name="Rectangle 121">
            <a:hlinkClick r:id="rId42"/>
          </p:cNvPr>
          <p:cNvSpPr/>
          <p:nvPr/>
        </p:nvSpPr>
        <p:spPr>
          <a:xfrm>
            <a:off x="3995936" y="4797152"/>
            <a:ext cx="793793" cy="280609"/>
          </a:xfrm>
          <a:prstGeom prst="rect">
            <a:avLst/>
          </a:prstGeom>
          <a:blipFill>
            <a:blip r:embed="rId2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HOBBES</a:t>
            </a:r>
            <a:endParaRPr lang="es-AR" sz="12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3" name="Rectangle 122">
            <a:hlinkClick r:id="rId43"/>
          </p:cNvPr>
          <p:cNvSpPr/>
          <p:nvPr/>
        </p:nvSpPr>
        <p:spPr>
          <a:xfrm>
            <a:off x="4716016" y="4797152"/>
            <a:ext cx="648072" cy="288032"/>
          </a:xfrm>
          <a:prstGeom prst="rect">
            <a:avLst/>
          </a:prstGeom>
          <a:blipFill>
            <a:blip r:embed="rId2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LOCKE</a:t>
            </a:r>
            <a:endParaRPr lang="es-AR" sz="12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4" name="Rectangle 123">
            <a:hlinkClick r:id="rId44"/>
          </p:cNvPr>
          <p:cNvSpPr/>
          <p:nvPr/>
        </p:nvSpPr>
        <p:spPr>
          <a:xfrm>
            <a:off x="5292080" y="4797152"/>
            <a:ext cx="648072" cy="288032"/>
          </a:xfrm>
          <a:prstGeom prst="rect">
            <a:avLst/>
          </a:prstGeom>
          <a:blipFill>
            <a:blip r:embed="rId2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HUME</a:t>
            </a:r>
            <a:endParaRPr lang="es-AR" sz="12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31" name="Rectangle 130">
            <a:hlinkClick r:id="rId45"/>
          </p:cNvPr>
          <p:cNvSpPr/>
          <p:nvPr/>
        </p:nvSpPr>
        <p:spPr>
          <a:xfrm>
            <a:off x="5868144" y="4797152"/>
            <a:ext cx="576064" cy="288032"/>
          </a:xfrm>
          <a:prstGeom prst="rect">
            <a:avLst/>
          </a:prstGeom>
          <a:blipFill>
            <a:blip r:embed="rId2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KANT</a:t>
            </a:r>
            <a:endParaRPr lang="es-AR" sz="12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32" name="Rectangle 131">
            <a:hlinkClick r:id="rId46"/>
          </p:cNvPr>
          <p:cNvSpPr/>
          <p:nvPr/>
        </p:nvSpPr>
        <p:spPr>
          <a:xfrm>
            <a:off x="6372200" y="4797152"/>
            <a:ext cx="864096" cy="288032"/>
          </a:xfrm>
          <a:prstGeom prst="rect">
            <a:avLst/>
          </a:prstGeom>
          <a:blipFill>
            <a:blip r:embed="rId2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ROUSSEAU</a:t>
            </a:r>
            <a:endParaRPr lang="es-AR" sz="12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33" name="Rectangle 132">
            <a:hlinkClick r:id="rId47"/>
          </p:cNvPr>
          <p:cNvSpPr/>
          <p:nvPr/>
        </p:nvSpPr>
        <p:spPr>
          <a:xfrm>
            <a:off x="7164288" y="4797152"/>
            <a:ext cx="1152128" cy="288032"/>
          </a:xfrm>
          <a:prstGeom prst="rect">
            <a:avLst/>
          </a:prstGeom>
          <a:blipFill>
            <a:blip r:embed="rId2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MONTESQUIEU</a:t>
            </a:r>
            <a:endParaRPr lang="es-AR" sz="12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34" name="Rectangle 133">
            <a:hlinkClick r:id="rId48"/>
          </p:cNvPr>
          <p:cNvSpPr/>
          <p:nvPr/>
        </p:nvSpPr>
        <p:spPr>
          <a:xfrm>
            <a:off x="8244408" y="4797152"/>
            <a:ext cx="864096" cy="288032"/>
          </a:xfrm>
          <a:prstGeom prst="rect">
            <a:avLst/>
          </a:prstGeom>
          <a:blipFill>
            <a:blip r:embed="rId2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VOLTAIRE</a:t>
            </a:r>
            <a:endParaRPr lang="es-AR" sz="12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36" name="Rectangle 135">
            <a:hlinkClick r:id="rId49"/>
          </p:cNvPr>
          <p:cNvSpPr/>
          <p:nvPr/>
        </p:nvSpPr>
        <p:spPr>
          <a:xfrm>
            <a:off x="-36512" y="6453336"/>
            <a:ext cx="2160240" cy="432048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LA POSTMODERNIDAD</a:t>
            </a:r>
            <a:endParaRPr lang="es-AR" sz="16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37" name="Rectangle 136"/>
          <p:cNvSpPr/>
          <p:nvPr/>
        </p:nvSpPr>
        <p:spPr>
          <a:xfrm>
            <a:off x="1619672" y="6525344"/>
            <a:ext cx="2160240" cy="288032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CUYOS PRINCIPALES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38" name="Rectangle 137"/>
          <p:cNvSpPr/>
          <p:nvPr/>
        </p:nvSpPr>
        <p:spPr>
          <a:xfrm>
            <a:off x="3275856" y="6453336"/>
            <a:ext cx="1368152" cy="360040"/>
          </a:xfrm>
          <a:prstGeom prst="rect">
            <a:avLst/>
          </a:prstGeom>
          <a:blipFill>
            <a:blip r:embed="rId21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AUTORES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39" name="Rectangle 138"/>
          <p:cNvSpPr/>
          <p:nvPr/>
        </p:nvSpPr>
        <p:spPr>
          <a:xfrm>
            <a:off x="4572000" y="6525344"/>
            <a:ext cx="504056" cy="216024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SON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40" name="Rectangle 139">
            <a:hlinkClick r:id="rId50"/>
          </p:cNvPr>
          <p:cNvSpPr/>
          <p:nvPr/>
        </p:nvSpPr>
        <p:spPr>
          <a:xfrm>
            <a:off x="0" y="6093296"/>
            <a:ext cx="539552" cy="288032"/>
          </a:xfrm>
          <a:prstGeom prst="rect">
            <a:avLst/>
          </a:prstGeom>
          <a:blipFill>
            <a:blip r:embed="rId2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HEGEL</a:t>
            </a:r>
            <a:endParaRPr lang="es-AR" sz="9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41" name="Rectangle 140">
            <a:hlinkClick r:id="rId51"/>
          </p:cNvPr>
          <p:cNvSpPr/>
          <p:nvPr/>
        </p:nvSpPr>
        <p:spPr>
          <a:xfrm>
            <a:off x="467544" y="6093296"/>
            <a:ext cx="576064" cy="288032"/>
          </a:xfrm>
          <a:prstGeom prst="rect">
            <a:avLst/>
          </a:prstGeom>
          <a:blipFill>
            <a:blip r:embed="rId2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COMTE</a:t>
            </a:r>
            <a:endParaRPr lang="es-AR" sz="9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42" name="Rectangle 141">
            <a:hlinkClick r:id="rId52"/>
          </p:cNvPr>
          <p:cNvSpPr/>
          <p:nvPr/>
        </p:nvSpPr>
        <p:spPr>
          <a:xfrm>
            <a:off x="1043608" y="6093296"/>
            <a:ext cx="486308" cy="288032"/>
          </a:xfrm>
          <a:prstGeom prst="rect">
            <a:avLst/>
          </a:prstGeom>
          <a:blipFill>
            <a:blip r:embed="rId2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MARX</a:t>
            </a:r>
            <a:endParaRPr lang="es-AR" sz="9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43" name="Rectangle 142">
            <a:hlinkClick r:id="rId53"/>
          </p:cNvPr>
          <p:cNvSpPr/>
          <p:nvPr/>
        </p:nvSpPr>
        <p:spPr>
          <a:xfrm>
            <a:off x="1475656" y="6093296"/>
            <a:ext cx="504056" cy="288032"/>
          </a:xfrm>
          <a:prstGeom prst="rect">
            <a:avLst/>
          </a:prstGeom>
          <a:blipFill>
            <a:blip r:embed="rId2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FREUD</a:t>
            </a:r>
            <a:endParaRPr lang="es-AR" sz="9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44" name="Rectangle 143">
            <a:hlinkClick r:id="rId54"/>
          </p:cNvPr>
          <p:cNvSpPr/>
          <p:nvPr/>
        </p:nvSpPr>
        <p:spPr>
          <a:xfrm>
            <a:off x="1979712" y="6093296"/>
            <a:ext cx="648072" cy="288032"/>
          </a:xfrm>
          <a:prstGeom prst="rect">
            <a:avLst/>
          </a:prstGeom>
          <a:blipFill>
            <a:blip r:embed="rId2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HUSSERL</a:t>
            </a:r>
            <a:endParaRPr lang="es-AR" sz="9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45" name="Rectangle 144">
            <a:hlinkClick r:id="rId55"/>
          </p:cNvPr>
          <p:cNvSpPr/>
          <p:nvPr/>
        </p:nvSpPr>
        <p:spPr>
          <a:xfrm>
            <a:off x="2555776" y="6093296"/>
            <a:ext cx="648072" cy="288032"/>
          </a:xfrm>
          <a:prstGeom prst="rect">
            <a:avLst/>
          </a:prstGeom>
          <a:blipFill>
            <a:blip r:embed="rId2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POPPER</a:t>
            </a:r>
            <a:endParaRPr lang="es-AR" sz="9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46" name="Rectangle 145">
            <a:hlinkClick r:id="rId56"/>
          </p:cNvPr>
          <p:cNvSpPr/>
          <p:nvPr/>
        </p:nvSpPr>
        <p:spPr>
          <a:xfrm>
            <a:off x="3131840" y="6093296"/>
            <a:ext cx="576064" cy="288032"/>
          </a:xfrm>
          <a:prstGeom prst="rect">
            <a:avLst/>
          </a:prstGeom>
          <a:blipFill>
            <a:blip r:embed="rId2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DILTHEY</a:t>
            </a:r>
            <a:endParaRPr lang="es-AR" sz="9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47" name="Rectangle 146">
            <a:hlinkClick r:id="rId57"/>
          </p:cNvPr>
          <p:cNvSpPr/>
          <p:nvPr/>
        </p:nvSpPr>
        <p:spPr>
          <a:xfrm>
            <a:off x="3707904" y="6093296"/>
            <a:ext cx="684928" cy="288032"/>
          </a:xfrm>
          <a:prstGeom prst="rect">
            <a:avLst/>
          </a:prstGeom>
          <a:blipFill>
            <a:blip r:embed="rId2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BERGSON</a:t>
            </a:r>
            <a:endParaRPr lang="es-AR" sz="9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48" name="Rectangle 147">
            <a:hlinkClick r:id="rId58"/>
          </p:cNvPr>
          <p:cNvSpPr/>
          <p:nvPr/>
        </p:nvSpPr>
        <p:spPr>
          <a:xfrm>
            <a:off x="4355976" y="6093296"/>
            <a:ext cx="1008112" cy="288032"/>
          </a:xfrm>
          <a:prstGeom prst="rect">
            <a:avLst/>
          </a:prstGeom>
          <a:blipFill>
            <a:blip r:embed="rId2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SCHOPENHAUER</a:t>
            </a:r>
            <a:endParaRPr lang="es-AR" sz="9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49" name="Rectangle 148">
            <a:hlinkClick r:id="rId59"/>
          </p:cNvPr>
          <p:cNvSpPr/>
          <p:nvPr/>
        </p:nvSpPr>
        <p:spPr>
          <a:xfrm>
            <a:off x="5364088" y="6093296"/>
            <a:ext cx="720080" cy="288032"/>
          </a:xfrm>
          <a:prstGeom prst="rect">
            <a:avLst/>
          </a:prstGeom>
          <a:blipFill>
            <a:blip r:embed="rId2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NIETZCHE</a:t>
            </a:r>
            <a:endParaRPr lang="es-AR" sz="9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0" name="Rectangle 149">
            <a:hlinkClick r:id="rId60"/>
          </p:cNvPr>
          <p:cNvSpPr/>
          <p:nvPr/>
        </p:nvSpPr>
        <p:spPr>
          <a:xfrm>
            <a:off x="6012160" y="6093296"/>
            <a:ext cx="864604" cy="288032"/>
          </a:xfrm>
          <a:prstGeom prst="rect">
            <a:avLst/>
          </a:prstGeom>
          <a:blipFill>
            <a:blip r:embed="rId2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KIERKEGAARD</a:t>
            </a:r>
            <a:endParaRPr lang="es-AR" sz="9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1" name="Rectangle 150">
            <a:hlinkClick r:id="rId61"/>
          </p:cNvPr>
          <p:cNvSpPr/>
          <p:nvPr/>
        </p:nvSpPr>
        <p:spPr>
          <a:xfrm>
            <a:off x="6876256" y="6093296"/>
            <a:ext cx="900608" cy="288032"/>
          </a:xfrm>
          <a:prstGeom prst="rect">
            <a:avLst/>
          </a:prstGeom>
          <a:blipFill>
            <a:blip r:embed="rId2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WITTGENSTEIN</a:t>
            </a:r>
            <a:endParaRPr lang="es-AR" sz="9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2" name="Rectangle 151">
            <a:hlinkClick r:id="rId62"/>
          </p:cNvPr>
          <p:cNvSpPr/>
          <p:nvPr/>
        </p:nvSpPr>
        <p:spPr>
          <a:xfrm>
            <a:off x="7740352" y="6093296"/>
            <a:ext cx="648580" cy="288032"/>
          </a:xfrm>
          <a:prstGeom prst="rect">
            <a:avLst/>
          </a:prstGeom>
          <a:blipFill>
            <a:blip r:embed="rId2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ORTEGA Y GASSET</a:t>
            </a:r>
            <a:endParaRPr lang="es-AR" sz="9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3" name="Rectangle 152">
            <a:hlinkClick r:id="rId63"/>
          </p:cNvPr>
          <p:cNvSpPr/>
          <p:nvPr/>
        </p:nvSpPr>
        <p:spPr>
          <a:xfrm>
            <a:off x="5004048" y="6453336"/>
            <a:ext cx="720080" cy="216024"/>
          </a:xfrm>
          <a:prstGeom prst="rect">
            <a:avLst/>
          </a:prstGeom>
          <a:blipFill>
            <a:blip r:embed="rId2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MARCUSE</a:t>
            </a:r>
            <a:endParaRPr lang="es-AR" sz="9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4" name="Rectangle 153">
            <a:hlinkClick r:id="rId64"/>
          </p:cNvPr>
          <p:cNvSpPr/>
          <p:nvPr/>
        </p:nvSpPr>
        <p:spPr>
          <a:xfrm>
            <a:off x="5652120" y="6453336"/>
            <a:ext cx="720080" cy="216024"/>
          </a:xfrm>
          <a:prstGeom prst="rect">
            <a:avLst/>
          </a:prstGeom>
          <a:blipFill>
            <a:blip r:embed="rId2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GADAMER</a:t>
            </a:r>
            <a:endParaRPr lang="es-AR" sz="9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5" name="Rectangle 154">
            <a:hlinkClick r:id="rId65"/>
          </p:cNvPr>
          <p:cNvSpPr/>
          <p:nvPr/>
        </p:nvSpPr>
        <p:spPr>
          <a:xfrm>
            <a:off x="6300192" y="6453336"/>
            <a:ext cx="648072" cy="216024"/>
          </a:xfrm>
          <a:prstGeom prst="rect">
            <a:avLst/>
          </a:prstGeom>
          <a:blipFill>
            <a:blip r:embed="rId2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RICOEUR</a:t>
            </a:r>
            <a:endParaRPr lang="es-AR" sz="9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6" name="Rectangle 155">
            <a:hlinkClick r:id="rId66"/>
          </p:cNvPr>
          <p:cNvSpPr/>
          <p:nvPr/>
        </p:nvSpPr>
        <p:spPr>
          <a:xfrm>
            <a:off x="6876256" y="6453336"/>
            <a:ext cx="576064" cy="216024"/>
          </a:xfrm>
          <a:prstGeom prst="rect">
            <a:avLst/>
          </a:prstGeom>
          <a:blipFill>
            <a:blip r:embed="rId2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RAWLS</a:t>
            </a:r>
            <a:endParaRPr lang="es-AR" sz="9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7" name="Rectangle 156">
            <a:hlinkClick r:id="rId67"/>
          </p:cNvPr>
          <p:cNvSpPr/>
          <p:nvPr/>
        </p:nvSpPr>
        <p:spPr>
          <a:xfrm>
            <a:off x="7452320" y="6453335"/>
            <a:ext cx="720080" cy="216025"/>
          </a:xfrm>
          <a:prstGeom prst="rect">
            <a:avLst/>
          </a:prstGeom>
          <a:blipFill>
            <a:blip r:embed="rId2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HABERMAS</a:t>
            </a:r>
            <a:endParaRPr lang="es-AR" sz="9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8" name="Rectangle 157">
            <a:hlinkClick r:id="rId68"/>
          </p:cNvPr>
          <p:cNvSpPr/>
          <p:nvPr/>
        </p:nvSpPr>
        <p:spPr>
          <a:xfrm>
            <a:off x="5004048" y="6669361"/>
            <a:ext cx="648072" cy="188640"/>
          </a:xfrm>
          <a:prstGeom prst="rect">
            <a:avLst/>
          </a:prstGeom>
          <a:blipFill>
            <a:blip r:embed="rId2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DELEUZE</a:t>
            </a:r>
            <a:endParaRPr lang="es-AR" sz="9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9" name="Rectangle 158">
            <a:hlinkClick r:id="rId69"/>
          </p:cNvPr>
          <p:cNvSpPr/>
          <p:nvPr/>
        </p:nvSpPr>
        <p:spPr>
          <a:xfrm>
            <a:off x="5652120" y="6669360"/>
            <a:ext cx="720080" cy="188640"/>
          </a:xfrm>
          <a:prstGeom prst="rect">
            <a:avLst/>
          </a:prstGeom>
          <a:blipFill>
            <a:blip r:embed="rId2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FOUCAULT</a:t>
            </a:r>
            <a:endParaRPr lang="es-AR" sz="9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0" name="Rectangle 159">
            <a:hlinkClick r:id="rId70"/>
          </p:cNvPr>
          <p:cNvSpPr/>
          <p:nvPr/>
        </p:nvSpPr>
        <p:spPr>
          <a:xfrm>
            <a:off x="6300192" y="6669360"/>
            <a:ext cx="576064" cy="188640"/>
          </a:xfrm>
          <a:prstGeom prst="rect">
            <a:avLst/>
          </a:prstGeom>
          <a:blipFill>
            <a:blip r:embed="rId2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LEVINAS</a:t>
            </a:r>
            <a:endParaRPr lang="es-AR" sz="9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1" name="Rectangle 160">
            <a:hlinkClick r:id="rId71"/>
          </p:cNvPr>
          <p:cNvSpPr/>
          <p:nvPr/>
        </p:nvSpPr>
        <p:spPr>
          <a:xfrm>
            <a:off x="6876256" y="6669360"/>
            <a:ext cx="576064" cy="188640"/>
          </a:xfrm>
          <a:prstGeom prst="rect">
            <a:avLst/>
          </a:prstGeom>
          <a:blipFill>
            <a:blip r:embed="rId2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ARENDT</a:t>
            </a:r>
            <a:endParaRPr lang="es-AR" sz="9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2" name="Rectangle 161">
            <a:hlinkClick r:id="rId72"/>
          </p:cNvPr>
          <p:cNvSpPr/>
          <p:nvPr/>
        </p:nvSpPr>
        <p:spPr>
          <a:xfrm>
            <a:off x="7452320" y="6669360"/>
            <a:ext cx="720080" cy="188640"/>
          </a:xfrm>
          <a:prstGeom prst="rect">
            <a:avLst/>
          </a:prstGeom>
          <a:blipFill>
            <a:blip r:embed="rId2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CORTINA</a:t>
            </a:r>
            <a:endParaRPr lang="es-AR" sz="9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3" name="Rectangle 162">
            <a:hlinkClick r:id="rId73"/>
          </p:cNvPr>
          <p:cNvSpPr/>
          <p:nvPr/>
        </p:nvSpPr>
        <p:spPr>
          <a:xfrm>
            <a:off x="8172400" y="6669360"/>
            <a:ext cx="971600" cy="188640"/>
          </a:xfrm>
          <a:prstGeom prst="rect">
            <a:avLst/>
          </a:prstGeom>
          <a:blipFill>
            <a:blip r:embed="rId2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FEYERABEND</a:t>
            </a:r>
            <a:endParaRPr lang="es-AR" sz="9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4" name="Rectangle 163">
            <a:hlinkClick r:id="rId74"/>
          </p:cNvPr>
          <p:cNvSpPr/>
          <p:nvPr/>
        </p:nvSpPr>
        <p:spPr>
          <a:xfrm>
            <a:off x="8172400" y="6453336"/>
            <a:ext cx="971600" cy="216024"/>
          </a:xfrm>
          <a:prstGeom prst="rect">
            <a:avLst/>
          </a:prstGeom>
          <a:blipFill>
            <a:blip r:embed="rId2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BAUDRILLARD</a:t>
            </a:r>
            <a:endParaRPr lang="es-AR" sz="9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5" name="Rectangle 164">
            <a:hlinkClick r:id="rId75"/>
          </p:cNvPr>
          <p:cNvSpPr/>
          <p:nvPr/>
        </p:nvSpPr>
        <p:spPr>
          <a:xfrm>
            <a:off x="7020272" y="4509120"/>
            <a:ext cx="1512168" cy="216024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EL ENCICLOPEDISMO</a:t>
            </a:r>
            <a:endParaRPr lang="es-AR" sz="12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3" name="112 Flecha derecha">
            <a:hlinkClick r:id="rId76" action="ppaction://hlinksldjump"/>
          </p:cNvPr>
          <p:cNvSpPr/>
          <p:nvPr/>
        </p:nvSpPr>
        <p:spPr>
          <a:xfrm flipH="1">
            <a:off x="35496" y="5625244"/>
            <a:ext cx="1585833" cy="396044"/>
          </a:xfrm>
          <a:prstGeom prst="rightArrow">
            <a:avLst>
              <a:gd name="adj1" fmla="val 100000"/>
              <a:gd name="adj2" fmla="val 50000"/>
            </a:avLst>
          </a:prstGeom>
          <a:blipFill>
            <a:blip r:embed="rId5"/>
            <a:tile tx="0" ty="0" sx="100000" sy="100000" flip="none" algn="tl"/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i="1" dirty="0" smtClean="0"/>
              <a:t>Volver al Inicio</a:t>
            </a:r>
            <a:endParaRPr lang="es-CO" sz="1200" i="1" dirty="0"/>
          </a:p>
        </p:txBody>
      </p:sp>
      <p:sp>
        <p:nvSpPr>
          <p:cNvPr id="125" name="Rectangle 56">
            <a:hlinkClick r:id="rId77"/>
          </p:cNvPr>
          <p:cNvSpPr/>
          <p:nvPr/>
        </p:nvSpPr>
        <p:spPr>
          <a:xfrm>
            <a:off x="7020272" y="5805264"/>
            <a:ext cx="1512168" cy="216024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EL PRAGMATISMO</a:t>
            </a:r>
            <a:endParaRPr lang="es-AR" sz="12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6" name="Rectangle 148">
            <a:hlinkClick r:id="rId78"/>
          </p:cNvPr>
          <p:cNvSpPr/>
          <p:nvPr/>
        </p:nvSpPr>
        <p:spPr>
          <a:xfrm>
            <a:off x="8351912" y="6108171"/>
            <a:ext cx="792088" cy="273157"/>
          </a:xfrm>
          <a:prstGeom prst="rect">
            <a:avLst/>
          </a:prstGeom>
          <a:blipFill>
            <a:blip r:embed="rId23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HEIDEGGER</a:t>
            </a:r>
            <a:endParaRPr lang="es-AR" sz="9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8" name="127 Flecha abajo">
            <a:hlinkClick r:id="rId79" action="ppaction://hlinksldjump"/>
          </p:cNvPr>
          <p:cNvSpPr/>
          <p:nvPr/>
        </p:nvSpPr>
        <p:spPr>
          <a:xfrm>
            <a:off x="6253" y="5221777"/>
            <a:ext cx="1109363" cy="295455"/>
          </a:xfrm>
          <a:prstGeom prst="downArrow">
            <a:avLst>
              <a:gd name="adj1" fmla="val 100000"/>
              <a:gd name="adj2" fmla="val 50000"/>
            </a:avLst>
          </a:prstGeom>
          <a:blipFill>
            <a:blip r:embed="rId23"/>
            <a:tile tx="0" ty="0" sx="100000" sy="100000" flip="none" algn="tl"/>
          </a:blip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 i="1" dirty="0" smtClean="0"/>
              <a:t>Finalizar</a:t>
            </a:r>
            <a:endParaRPr lang="es-CO" sz="1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5"/>
          <p:cNvSpPr/>
          <p:nvPr/>
        </p:nvSpPr>
        <p:spPr>
          <a:xfrm>
            <a:off x="3491880" y="2348880"/>
            <a:ext cx="1944216" cy="288032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COMO SE EXPRESA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Rectangle 3">
            <a:hlinkClick r:id="rId3" action="ppaction://hlinksldjump"/>
          </p:cNvPr>
          <p:cNvSpPr/>
          <p:nvPr/>
        </p:nvSpPr>
        <p:spPr>
          <a:xfrm>
            <a:off x="395536" y="3284984"/>
            <a:ext cx="2520280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FILOSOFIA POLITICA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Rectangle 4">
            <a:hlinkClick r:id="rId5" action="ppaction://hlinksldjump"/>
          </p:cNvPr>
          <p:cNvSpPr/>
          <p:nvPr/>
        </p:nvSpPr>
        <p:spPr>
          <a:xfrm>
            <a:off x="6084168" y="3299994"/>
            <a:ext cx="2808312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FILOSOFIA DEL LENGUAJE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4">
            <a:hlinkClick r:id="rId6" action="ppaction://hlinksldjump"/>
          </p:cNvPr>
          <p:cNvSpPr/>
          <p:nvPr/>
        </p:nvSpPr>
        <p:spPr>
          <a:xfrm>
            <a:off x="3743908" y="4653136"/>
            <a:ext cx="1440160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ESTETICA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9" name="8 Conector recto de flecha"/>
          <p:cNvCxnSpPr>
            <a:stCxn id="4" idx="2"/>
            <a:endCxn id="7" idx="0"/>
          </p:cNvCxnSpPr>
          <p:nvPr/>
        </p:nvCxnSpPr>
        <p:spPr>
          <a:xfrm>
            <a:off x="4463988" y="2636912"/>
            <a:ext cx="0" cy="2016224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 de flecha"/>
          <p:cNvCxnSpPr>
            <a:stCxn id="4" idx="3"/>
            <a:endCxn id="6" idx="0"/>
          </p:cNvCxnSpPr>
          <p:nvPr/>
        </p:nvCxnSpPr>
        <p:spPr>
          <a:xfrm>
            <a:off x="5436096" y="2492896"/>
            <a:ext cx="2052228" cy="80709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 de flecha"/>
          <p:cNvCxnSpPr>
            <a:stCxn id="4" idx="1"/>
            <a:endCxn id="5" idx="0"/>
          </p:cNvCxnSpPr>
          <p:nvPr/>
        </p:nvCxnSpPr>
        <p:spPr>
          <a:xfrm flipH="1">
            <a:off x="1655676" y="2492896"/>
            <a:ext cx="1836204" cy="79208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16 Flecha derecha">
            <a:hlinkClick r:id="rId7" action="ppaction://hlinksldjump"/>
          </p:cNvPr>
          <p:cNvSpPr/>
          <p:nvPr/>
        </p:nvSpPr>
        <p:spPr>
          <a:xfrm flipH="1">
            <a:off x="3347864" y="6129300"/>
            <a:ext cx="2078768" cy="612068"/>
          </a:xfrm>
          <a:prstGeom prst="rightArrow">
            <a:avLst>
              <a:gd name="adj1" fmla="val 100000"/>
              <a:gd name="adj2" fmla="val 50000"/>
            </a:avLst>
          </a:prstGeom>
          <a:blipFill>
            <a:blip r:embed="rId4"/>
            <a:tile tx="0" ty="0" sx="100000" sy="100000" flip="none" algn="tl"/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i="1" dirty="0" smtClean="0"/>
              <a:t>Volver al Inicio</a:t>
            </a:r>
            <a:endParaRPr lang="es-CO" sz="1200" i="1" dirty="0"/>
          </a:p>
        </p:txBody>
      </p:sp>
      <p:sp>
        <p:nvSpPr>
          <p:cNvPr id="19" name="18 Flecha abajo">
            <a:hlinkClick r:id="rId8" action="ppaction://hlinksldjump"/>
          </p:cNvPr>
          <p:cNvSpPr/>
          <p:nvPr/>
        </p:nvSpPr>
        <p:spPr>
          <a:xfrm>
            <a:off x="179512" y="6345324"/>
            <a:ext cx="1656184" cy="432048"/>
          </a:xfrm>
          <a:prstGeom prst="downArrow">
            <a:avLst>
              <a:gd name="adj1" fmla="val 100000"/>
              <a:gd name="adj2" fmla="val 50000"/>
            </a:avLst>
          </a:prstGeom>
          <a:blipFill>
            <a:blip r:embed="rId9"/>
            <a:tile tx="0" ty="0" sx="100000" sy="100000" flip="none" algn="tl"/>
          </a:blip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b="1" i="1" dirty="0" smtClean="0"/>
              <a:t>Finalizar</a:t>
            </a:r>
            <a:endParaRPr lang="es-CO" sz="1600" b="1" i="1" dirty="0"/>
          </a:p>
        </p:txBody>
      </p:sp>
    </p:spTree>
    <p:extLst>
      <p:ext uri="{BB962C8B-B14F-4D97-AF65-F5344CB8AC3E}">
        <p14:creationId xmlns:p14="http://schemas.microsoft.com/office/powerpoint/2010/main" val="2194132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hlinkClick r:id="rId3"/>
          </p:cNvPr>
          <p:cNvSpPr/>
          <p:nvPr/>
        </p:nvSpPr>
        <p:spPr>
          <a:xfrm>
            <a:off x="3618317" y="4309560"/>
            <a:ext cx="2591814" cy="648072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GRACIAS!</a:t>
            </a:r>
            <a:endParaRPr lang="es-AR" sz="3200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5176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635896" y="44624"/>
            <a:ext cx="1296144" cy="288032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FILOSOFIA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347864" y="332656"/>
            <a:ext cx="1872208" cy="288032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EJERCICIO DEL PENSAMIENTO QUE CONSTITUYE LA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51920" y="692696"/>
            <a:ext cx="864096" cy="288032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MENTE 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491880" y="980728"/>
            <a:ext cx="1584176" cy="216024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DEL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8" name="Rectangle 17">
            <a:hlinkClick r:id="rId3"/>
          </p:cNvPr>
          <p:cNvSpPr/>
          <p:nvPr/>
        </p:nvSpPr>
        <p:spPr>
          <a:xfrm>
            <a:off x="3491880" y="1196752"/>
            <a:ext cx="1656184" cy="288032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SER HUMANO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347864" y="1412776"/>
            <a:ext cx="1872208" cy="288032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QUIEN DEJA DE SER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0" name="Rectangle 19">
            <a:hlinkClick r:id="rId4"/>
          </p:cNvPr>
          <p:cNvSpPr/>
          <p:nvPr/>
        </p:nvSpPr>
        <p:spPr>
          <a:xfrm>
            <a:off x="3779912" y="1700808"/>
            <a:ext cx="1008112" cy="288032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ANIMAL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347864" y="1988840"/>
            <a:ext cx="1872208" cy="288032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DESDE EL MOMENTO QUE SE VUELVE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2" name="Rectangle 21">
            <a:hlinkClick r:id="rId5"/>
          </p:cNvPr>
          <p:cNvSpPr/>
          <p:nvPr/>
        </p:nvSpPr>
        <p:spPr>
          <a:xfrm>
            <a:off x="3563888" y="2348880"/>
            <a:ext cx="1512168" cy="288032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CONSCIENTE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995936" y="2636912"/>
            <a:ext cx="648072" cy="216024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DE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491880" y="2924944"/>
            <a:ext cx="1656184" cy="648072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EL MUNDO QUE LO RODEA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79512" y="476672"/>
            <a:ext cx="1152128" cy="36004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SER VIVO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7" name="Rectangle 26">
            <a:hlinkClick r:id="rId6"/>
          </p:cNvPr>
          <p:cNvSpPr/>
          <p:nvPr/>
        </p:nvSpPr>
        <p:spPr>
          <a:xfrm>
            <a:off x="7380312" y="476672"/>
            <a:ext cx="1656184" cy="36004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SER RACIONAL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323528" y="260648"/>
            <a:ext cx="864096" cy="216024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QUE ES UN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7740352" y="260648"/>
            <a:ext cx="864096" cy="216024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QUE ES UN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34" name="Elbow Connector 33"/>
          <p:cNvCxnSpPr>
            <a:stCxn id="24" idx="3"/>
            <a:endCxn id="29" idx="0"/>
          </p:cNvCxnSpPr>
          <p:nvPr/>
        </p:nvCxnSpPr>
        <p:spPr>
          <a:xfrm flipV="1">
            <a:off x="4644008" y="260648"/>
            <a:ext cx="3528392" cy="2484276"/>
          </a:xfrm>
          <a:prstGeom prst="bentConnector4">
            <a:avLst>
              <a:gd name="adj1" fmla="val 16503"/>
              <a:gd name="adj2" fmla="val 109202"/>
            </a:avLst>
          </a:prstGeom>
          <a:ln>
            <a:solidFill>
              <a:schemeClr val="bg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Elbow Connector 33"/>
          <p:cNvCxnSpPr>
            <a:stCxn id="24" idx="1"/>
            <a:endCxn id="28" idx="0"/>
          </p:cNvCxnSpPr>
          <p:nvPr/>
        </p:nvCxnSpPr>
        <p:spPr>
          <a:xfrm rot="10800000">
            <a:off x="755576" y="260648"/>
            <a:ext cx="3240360" cy="2484276"/>
          </a:xfrm>
          <a:prstGeom prst="bentConnector4">
            <a:avLst>
              <a:gd name="adj1" fmla="val 19088"/>
              <a:gd name="adj2" fmla="val 109202"/>
            </a:avLst>
          </a:prstGeom>
          <a:ln>
            <a:solidFill>
              <a:schemeClr val="bg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/>
          <p:cNvSpPr/>
          <p:nvPr/>
        </p:nvSpPr>
        <p:spPr>
          <a:xfrm>
            <a:off x="1259632" y="404664"/>
            <a:ext cx="1008112" cy="504056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Y OCUPA UN LUGAR EN EL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8" name="Rectangle 47">
            <a:hlinkClick r:id="rId7"/>
          </p:cNvPr>
          <p:cNvSpPr/>
          <p:nvPr/>
        </p:nvSpPr>
        <p:spPr>
          <a:xfrm>
            <a:off x="2195736" y="476672"/>
            <a:ext cx="1008112" cy="36004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MUNDO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179512" y="836712"/>
            <a:ext cx="1080120" cy="576064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QUE ES SER EN LA MEDIDA QUE VIVA EN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0" name="Rectangle 49">
            <a:hlinkClick r:id="rId8"/>
          </p:cNvPr>
          <p:cNvSpPr/>
          <p:nvPr/>
        </p:nvSpPr>
        <p:spPr>
          <a:xfrm>
            <a:off x="179512" y="1412776"/>
            <a:ext cx="1152128" cy="36004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SOCIEDAD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323528" y="1772816"/>
            <a:ext cx="864096" cy="216024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CON OTROS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2" name="Rectangle 51">
            <a:hlinkClick r:id="rId3"/>
          </p:cNvPr>
          <p:cNvSpPr/>
          <p:nvPr/>
        </p:nvSpPr>
        <p:spPr>
          <a:xfrm>
            <a:off x="35496" y="2060848"/>
            <a:ext cx="1440160" cy="504056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SERES SEMEJANTES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0" y="2708920"/>
            <a:ext cx="1547664" cy="504056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Y SE EMPIEZE A ORGANIZAR EN LA MEDIDA DE UN ORDEN REGIDO POR CODIGOS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4" name="Rectangle 53">
            <a:hlinkClick r:id="rId9"/>
          </p:cNvPr>
          <p:cNvSpPr/>
          <p:nvPr/>
        </p:nvSpPr>
        <p:spPr>
          <a:xfrm>
            <a:off x="251520" y="3573016"/>
            <a:ext cx="1008112" cy="36004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ETICOS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5" name="Rectangle 54">
            <a:hlinkClick r:id="rId10"/>
          </p:cNvPr>
          <p:cNvSpPr/>
          <p:nvPr/>
        </p:nvSpPr>
        <p:spPr>
          <a:xfrm>
            <a:off x="1763688" y="2780928"/>
            <a:ext cx="1152128" cy="36004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MORALES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57" name="Straight Arrow Connector 56"/>
          <p:cNvCxnSpPr>
            <a:endCxn id="54" idx="0"/>
          </p:cNvCxnSpPr>
          <p:nvPr/>
        </p:nvCxnSpPr>
        <p:spPr>
          <a:xfrm rot="5400000">
            <a:off x="647564" y="3465004"/>
            <a:ext cx="216024" cy="158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>
            <a:stCxn id="53" idx="3"/>
            <a:endCxn id="55" idx="1"/>
          </p:cNvCxnSpPr>
          <p:nvPr/>
        </p:nvCxnSpPr>
        <p:spPr>
          <a:xfrm>
            <a:off x="1547664" y="2960948"/>
            <a:ext cx="216024" cy="158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ectangle 67"/>
          <p:cNvSpPr/>
          <p:nvPr/>
        </p:nvSpPr>
        <p:spPr>
          <a:xfrm>
            <a:off x="179512" y="3933056"/>
            <a:ext cx="1224136" cy="216024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BASANDOSE EN LO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1763688" y="3140968"/>
            <a:ext cx="1224136" cy="216024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BASANDOSE EN LO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0" name="Rectangle 69">
            <a:hlinkClick r:id="rId11"/>
          </p:cNvPr>
          <p:cNvSpPr/>
          <p:nvPr/>
        </p:nvSpPr>
        <p:spPr>
          <a:xfrm>
            <a:off x="107504" y="4221088"/>
            <a:ext cx="1368152" cy="576064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DISCIPLINAR Y LEGAL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1" name="Rectangle 70">
            <a:hlinkClick r:id="rId12"/>
          </p:cNvPr>
          <p:cNvSpPr/>
          <p:nvPr/>
        </p:nvSpPr>
        <p:spPr>
          <a:xfrm>
            <a:off x="1691680" y="3356992"/>
            <a:ext cx="1368152" cy="576064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PERSONAL Y ADECUADO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3347864" y="3573016"/>
            <a:ext cx="1872208" cy="288032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Y SE EMPIEZA A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3563888" y="3861048"/>
            <a:ext cx="1368152" cy="288032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PREGUNTAR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3419872" y="4149080"/>
            <a:ext cx="1584176" cy="216024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POR SU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7" name="Rectangle 76">
            <a:hlinkClick r:id="rId6"/>
          </p:cNvPr>
          <p:cNvSpPr/>
          <p:nvPr/>
        </p:nvSpPr>
        <p:spPr>
          <a:xfrm>
            <a:off x="2411760" y="4797152"/>
            <a:ext cx="1008112" cy="36004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RAZON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8" name="Rectangle 77">
            <a:hlinkClick r:id="rId13"/>
          </p:cNvPr>
          <p:cNvSpPr/>
          <p:nvPr/>
        </p:nvSpPr>
        <p:spPr>
          <a:xfrm>
            <a:off x="3707904" y="4797152"/>
            <a:ext cx="1008112" cy="36004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ORIGEN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9" name="Rectangle 78">
            <a:hlinkClick r:id="rId14"/>
          </p:cNvPr>
          <p:cNvSpPr/>
          <p:nvPr/>
        </p:nvSpPr>
        <p:spPr>
          <a:xfrm>
            <a:off x="5004048" y="4797152"/>
            <a:ext cx="1008112" cy="36004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DESTINO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81" name="Elbow Connector 80"/>
          <p:cNvCxnSpPr>
            <a:stCxn id="76" idx="2"/>
            <a:endCxn id="77" idx="0"/>
          </p:cNvCxnSpPr>
          <p:nvPr/>
        </p:nvCxnSpPr>
        <p:spPr>
          <a:xfrm rot="5400000">
            <a:off x="3347864" y="3933056"/>
            <a:ext cx="432048" cy="1296144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Elbow Connector 83"/>
          <p:cNvCxnSpPr>
            <a:stCxn id="76" idx="2"/>
            <a:endCxn id="79" idx="0"/>
          </p:cNvCxnSpPr>
          <p:nvPr/>
        </p:nvCxnSpPr>
        <p:spPr>
          <a:xfrm rot="16200000" flipH="1">
            <a:off x="4644008" y="3933056"/>
            <a:ext cx="432048" cy="1296144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>
            <a:stCxn id="76" idx="2"/>
            <a:endCxn id="78" idx="0"/>
          </p:cNvCxnSpPr>
          <p:nvPr/>
        </p:nvCxnSpPr>
        <p:spPr>
          <a:xfrm rot="5400000">
            <a:off x="3995936" y="4581128"/>
            <a:ext cx="432048" cy="158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Rectangle 93"/>
          <p:cNvSpPr/>
          <p:nvPr/>
        </p:nvSpPr>
        <p:spPr>
          <a:xfrm>
            <a:off x="3347864" y="5157192"/>
            <a:ext cx="1872208" cy="288032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AL CUAL LE ATRIBUYE CARACTERISTICAS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5" name="Rectangle 94">
            <a:hlinkClick r:id="rId15"/>
          </p:cNvPr>
          <p:cNvSpPr/>
          <p:nvPr/>
        </p:nvSpPr>
        <p:spPr>
          <a:xfrm>
            <a:off x="2339752" y="6021288"/>
            <a:ext cx="1800200" cy="648072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RELIGIOSAS, TRASCENDENTES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6" name="Rectangle 95">
            <a:hlinkClick r:id="rId16"/>
          </p:cNvPr>
          <p:cNvSpPr/>
          <p:nvPr/>
        </p:nvSpPr>
        <p:spPr>
          <a:xfrm>
            <a:off x="4427984" y="6021288"/>
            <a:ext cx="1800200" cy="648072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CIENTIFICAS, DEMOSTRABLES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98" name="Straight Arrow Connector 97"/>
          <p:cNvCxnSpPr>
            <a:stCxn id="94" idx="2"/>
            <a:endCxn id="95" idx="0"/>
          </p:cNvCxnSpPr>
          <p:nvPr/>
        </p:nvCxnSpPr>
        <p:spPr>
          <a:xfrm rot="5400000">
            <a:off x="3473878" y="5211198"/>
            <a:ext cx="576064" cy="1044116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Arrow Connector 100"/>
          <p:cNvCxnSpPr>
            <a:stCxn id="94" idx="2"/>
            <a:endCxn id="96" idx="0"/>
          </p:cNvCxnSpPr>
          <p:nvPr/>
        </p:nvCxnSpPr>
        <p:spPr>
          <a:xfrm rot="16200000" flipH="1">
            <a:off x="4517994" y="5211198"/>
            <a:ext cx="576064" cy="1044116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Rectangle 104"/>
          <p:cNvSpPr/>
          <p:nvPr/>
        </p:nvSpPr>
        <p:spPr>
          <a:xfrm>
            <a:off x="6228184" y="476672"/>
            <a:ext cx="1224136" cy="360040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Y TIENE LA CAPACIDAD DE TRANSFORMAR EL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6" name="Rectangle 105">
            <a:hlinkClick r:id="rId7"/>
          </p:cNvPr>
          <p:cNvSpPr/>
          <p:nvPr/>
        </p:nvSpPr>
        <p:spPr>
          <a:xfrm>
            <a:off x="5292080" y="476672"/>
            <a:ext cx="1008112" cy="36004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MUNDO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9" name="Rectangle 108"/>
          <p:cNvSpPr/>
          <p:nvPr/>
        </p:nvSpPr>
        <p:spPr>
          <a:xfrm>
            <a:off x="7596336" y="836712"/>
            <a:ext cx="1080120" cy="576064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EL CUAL EMPIEZA A ESTUDIAR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0" name="Rectangle 109">
            <a:hlinkClick r:id="rId17" action="ppaction://hlinksldjump"/>
          </p:cNvPr>
          <p:cNvSpPr/>
          <p:nvPr/>
        </p:nvSpPr>
        <p:spPr>
          <a:xfrm>
            <a:off x="6876256" y="1628800"/>
            <a:ext cx="1008112" cy="288032"/>
          </a:xfrm>
          <a:prstGeom prst="rect">
            <a:avLst/>
          </a:prstGeom>
          <a:blipFill>
            <a:blip r:embed="rId18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QUE ES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1" name="Rectangle 110">
            <a:hlinkClick r:id="rId19" action="ppaction://hlinksldjump"/>
          </p:cNvPr>
          <p:cNvSpPr/>
          <p:nvPr/>
        </p:nvSpPr>
        <p:spPr>
          <a:xfrm>
            <a:off x="6516216" y="1988840"/>
            <a:ext cx="1368152" cy="288032"/>
          </a:xfrm>
          <a:prstGeom prst="rect">
            <a:avLst/>
          </a:prstGeom>
          <a:blipFill>
            <a:blip r:embed="rId18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DONDE VIVE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2" name="Rectangle 111">
            <a:hlinkClick r:id="rId20" action="ppaction://hlinksldjump"/>
          </p:cNvPr>
          <p:cNvSpPr/>
          <p:nvPr/>
        </p:nvSpPr>
        <p:spPr>
          <a:xfrm>
            <a:off x="6228184" y="2348880"/>
            <a:ext cx="1656184" cy="288032"/>
          </a:xfrm>
          <a:prstGeom prst="rect">
            <a:avLst/>
          </a:prstGeom>
          <a:blipFill>
            <a:blip r:embed="rId18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COMO CONOCE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3" name="Rectangle 112">
            <a:hlinkClick r:id="rId21" action="ppaction://hlinksldjump"/>
          </p:cNvPr>
          <p:cNvSpPr/>
          <p:nvPr/>
        </p:nvSpPr>
        <p:spPr>
          <a:xfrm>
            <a:off x="6228184" y="2708920"/>
            <a:ext cx="1656184" cy="288032"/>
          </a:xfrm>
          <a:prstGeom prst="rect">
            <a:avLst/>
          </a:prstGeom>
          <a:blipFill>
            <a:blip r:embed="rId18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COMO RAZONA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4" name="Rectangle 113">
            <a:hlinkClick r:id="rId22" action="ppaction://hlinksldjump"/>
          </p:cNvPr>
          <p:cNvSpPr/>
          <p:nvPr/>
        </p:nvSpPr>
        <p:spPr>
          <a:xfrm>
            <a:off x="6228184" y="3068960"/>
            <a:ext cx="1656184" cy="288032"/>
          </a:xfrm>
          <a:prstGeom prst="rect">
            <a:avLst/>
          </a:prstGeom>
          <a:blipFill>
            <a:blip r:embed="rId18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QUE LO RODEA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5" name="Rectangle 114">
            <a:hlinkClick r:id="rId23" action="ppaction://hlinksldjump"/>
          </p:cNvPr>
          <p:cNvSpPr/>
          <p:nvPr/>
        </p:nvSpPr>
        <p:spPr>
          <a:xfrm>
            <a:off x="5868144" y="3429000"/>
            <a:ext cx="2016224" cy="288032"/>
          </a:xfrm>
          <a:prstGeom prst="rect">
            <a:avLst/>
          </a:prstGeom>
          <a:blipFill>
            <a:blip r:embed="rId18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COMO TRASCIENDE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6" name="Rectangle 115">
            <a:hlinkClick r:id="rId24" action="ppaction://hlinksldjump"/>
          </p:cNvPr>
          <p:cNvSpPr/>
          <p:nvPr/>
        </p:nvSpPr>
        <p:spPr>
          <a:xfrm>
            <a:off x="5940152" y="3789040"/>
            <a:ext cx="1944216" cy="288032"/>
          </a:xfrm>
          <a:prstGeom prst="rect">
            <a:avLst/>
          </a:prstGeom>
          <a:blipFill>
            <a:blip r:embed="rId18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COMO SE EXPRESA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118" name="Elbow Connector 117"/>
          <p:cNvCxnSpPr>
            <a:stCxn id="109" idx="2"/>
            <a:endCxn id="110" idx="3"/>
          </p:cNvCxnSpPr>
          <p:nvPr/>
        </p:nvCxnSpPr>
        <p:spPr>
          <a:xfrm rot="5400000">
            <a:off x="7830362" y="1466782"/>
            <a:ext cx="360040" cy="252028"/>
          </a:xfrm>
          <a:prstGeom prst="bentConnector2">
            <a:avLst/>
          </a:prstGeom>
          <a:ln>
            <a:solidFill>
              <a:schemeClr val="bg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Elbow Connector 117"/>
          <p:cNvCxnSpPr>
            <a:stCxn id="109" idx="2"/>
            <a:endCxn id="111" idx="3"/>
          </p:cNvCxnSpPr>
          <p:nvPr/>
        </p:nvCxnSpPr>
        <p:spPr>
          <a:xfrm rot="5400000">
            <a:off x="7650342" y="1646802"/>
            <a:ext cx="720080" cy="252028"/>
          </a:xfrm>
          <a:prstGeom prst="bentConnector2">
            <a:avLst/>
          </a:prstGeom>
          <a:ln>
            <a:solidFill>
              <a:schemeClr val="bg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Elbow Connector 117"/>
          <p:cNvCxnSpPr>
            <a:stCxn id="109" idx="2"/>
            <a:endCxn id="112" idx="3"/>
          </p:cNvCxnSpPr>
          <p:nvPr/>
        </p:nvCxnSpPr>
        <p:spPr>
          <a:xfrm rot="5400000">
            <a:off x="7470322" y="1826822"/>
            <a:ext cx="1080120" cy="252028"/>
          </a:xfrm>
          <a:prstGeom prst="bentConnector2">
            <a:avLst/>
          </a:prstGeom>
          <a:ln>
            <a:solidFill>
              <a:schemeClr val="bg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Elbow Connector 117"/>
          <p:cNvCxnSpPr>
            <a:stCxn id="109" idx="2"/>
            <a:endCxn id="113" idx="3"/>
          </p:cNvCxnSpPr>
          <p:nvPr/>
        </p:nvCxnSpPr>
        <p:spPr>
          <a:xfrm rot="5400000">
            <a:off x="7290302" y="2006842"/>
            <a:ext cx="1440160" cy="252028"/>
          </a:xfrm>
          <a:prstGeom prst="bentConnector2">
            <a:avLst/>
          </a:prstGeom>
          <a:ln>
            <a:solidFill>
              <a:schemeClr val="bg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Elbow Connector 117"/>
          <p:cNvCxnSpPr>
            <a:stCxn id="109" idx="2"/>
            <a:endCxn id="114" idx="3"/>
          </p:cNvCxnSpPr>
          <p:nvPr/>
        </p:nvCxnSpPr>
        <p:spPr>
          <a:xfrm rot="5400000">
            <a:off x="7110282" y="2186862"/>
            <a:ext cx="1800200" cy="252028"/>
          </a:xfrm>
          <a:prstGeom prst="bentConnector2">
            <a:avLst/>
          </a:prstGeom>
          <a:ln>
            <a:solidFill>
              <a:schemeClr val="bg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Elbow Connector 117"/>
          <p:cNvCxnSpPr>
            <a:stCxn id="109" idx="2"/>
            <a:endCxn id="115" idx="3"/>
          </p:cNvCxnSpPr>
          <p:nvPr/>
        </p:nvCxnSpPr>
        <p:spPr>
          <a:xfrm rot="5400000">
            <a:off x="6930262" y="2366882"/>
            <a:ext cx="2160240" cy="252028"/>
          </a:xfrm>
          <a:prstGeom prst="bentConnector2">
            <a:avLst/>
          </a:prstGeom>
          <a:ln>
            <a:solidFill>
              <a:schemeClr val="bg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Elbow Connector 117"/>
          <p:cNvCxnSpPr>
            <a:stCxn id="109" idx="2"/>
            <a:endCxn id="116" idx="3"/>
          </p:cNvCxnSpPr>
          <p:nvPr/>
        </p:nvCxnSpPr>
        <p:spPr>
          <a:xfrm rot="5400000">
            <a:off x="6750242" y="2546902"/>
            <a:ext cx="2520280" cy="252028"/>
          </a:xfrm>
          <a:prstGeom prst="bentConnector2">
            <a:avLst/>
          </a:prstGeom>
          <a:ln>
            <a:solidFill>
              <a:schemeClr val="bg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Rectangle 73"/>
          <p:cNvSpPr/>
          <p:nvPr/>
        </p:nvSpPr>
        <p:spPr>
          <a:xfrm>
            <a:off x="6732240" y="4437112"/>
            <a:ext cx="1512168" cy="360040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EL CUAL A TRAVES DE LOS ANOS </a:t>
            </a:r>
            <a:r>
              <a:rPr lang="es-AR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SE HA IDO TRANSFORMANDODANDO LUGAR A DIVERSAS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0" name="Rectangle 79">
            <a:hlinkClick r:id="rId25" action="ppaction://hlinksldjump"/>
          </p:cNvPr>
          <p:cNvSpPr/>
          <p:nvPr/>
        </p:nvSpPr>
        <p:spPr>
          <a:xfrm>
            <a:off x="6660232" y="5013176"/>
            <a:ext cx="1440160" cy="360040"/>
          </a:xfrm>
          <a:prstGeom prst="rect">
            <a:avLst/>
          </a:prstGeom>
          <a:blipFill>
            <a:blip r:embed="rId18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EPOCAS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83" name="Elbow Connector 82"/>
          <p:cNvCxnSpPr>
            <a:stCxn id="25" idx="3"/>
            <a:endCxn id="74" idx="1"/>
          </p:cNvCxnSpPr>
          <p:nvPr/>
        </p:nvCxnSpPr>
        <p:spPr>
          <a:xfrm>
            <a:off x="5148064" y="3248980"/>
            <a:ext cx="1584176" cy="1368152"/>
          </a:xfrm>
          <a:prstGeom prst="bentConnector3">
            <a:avLst>
              <a:gd name="adj1" fmla="val 39431"/>
            </a:avLst>
          </a:prstGeom>
          <a:ln>
            <a:solidFill>
              <a:schemeClr val="bg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Rectangle 101"/>
          <p:cNvSpPr/>
          <p:nvPr/>
        </p:nvSpPr>
        <p:spPr>
          <a:xfrm>
            <a:off x="6588224" y="5445224"/>
            <a:ext cx="1512168" cy="216024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EN LAS CUALES SURGIERON BASTANTES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3" name="Rectangle 102">
            <a:hlinkClick r:id="rId25" action="ppaction://hlinksldjump"/>
          </p:cNvPr>
          <p:cNvSpPr/>
          <p:nvPr/>
        </p:nvSpPr>
        <p:spPr>
          <a:xfrm>
            <a:off x="6660232" y="5733256"/>
            <a:ext cx="1440160" cy="360040"/>
          </a:xfrm>
          <a:prstGeom prst="rect">
            <a:avLst/>
          </a:prstGeom>
          <a:blipFill>
            <a:blip r:embed="rId18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CORRIENTES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" name="1 Flecha abajo">
            <a:hlinkClick r:id="rId26" action="ppaction://hlinksldjump"/>
          </p:cNvPr>
          <p:cNvSpPr/>
          <p:nvPr/>
        </p:nvSpPr>
        <p:spPr>
          <a:xfrm>
            <a:off x="179512" y="6345324"/>
            <a:ext cx="1656184" cy="432048"/>
          </a:xfrm>
          <a:prstGeom prst="downArrow">
            <a:avLst>
              <a:gd name="adj1" fmla="val 100000"/>
              <a:gd name="adj2" fmla="val 50000"/>
            </a:avLst>
          </a:prstGeom>
          <a:blipFill>
            <a:blip r:embed="rId27"/>
            <a:tile tx="0" ty="0" sx="100000" sy="100000" flip="none" algn="tl"/>
          </a:blip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b="1" i="1" dirty="0" smtClean="0"/>
              <a:t>Finalizar</a:t>
            </a:r>
            <a:endParaRPr lang="es-CO" sz="1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779912" y="332656"/>
            <a:ext cx="1008112" cy="288032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QUE ES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6" name="Straight Arrow Connector 5"/>
          <p:cNvCxnSpPr>
            <a:endCxn id="4" idx="0"/>
          </p:cNvCxnSpPr>
          <p:nvPr/>
        </p:nvCxnSpPr>
        <p:spPr>
          <a:xfrm rot="5400000">
            <a:off x="4117640" y="166328"/>
            <a:ext cx="332656" cy="158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3275856" y="620688"/>
            <a:ext cx="2160240" cy="288032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LO QUE DA LUGAR A LA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Rectangle 9">
            <a:hlinkClick r:id="rId3"/>
          </p:cNvPr>
          <p:cNvSpPr/>
          <p:nvPr/>
        </p:nvSpPr>
        <p:spPr>
          <a:xfrm>
            <a:off x="3275856" y="908720"/>
            <a:ext cx="2016224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ANTROPOLOGIA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771800" y="1268760"/>
            <a:ext cx="3168352" cy="288032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LA CUAL SE APLICA TRABAJANDO EN TEMAS COMO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Rectangle 11">
            <a:hlinkClick r:id="rId5"/>
          </p:cNvPr>
          <p:cNvSpPr/>
          <p:nvPr/>
        </p:nvSpPr>
        <p:spPr>
          <a:xfrm>
            <a:off x="-36512" y="1916832"/>
            <a:ext cx="1224136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EL HOMBRE</a:t>
            </a:r>
            <a:endParaRPr lang="es-AR" sz="16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3" name="Rectangle 12">
            <a:hlinkClick r:id="rId6"/>
          </p:cNvPr>
          <p:cNvSpPr/>
          <p:nvPr/>
        </p:nvSpPr>
        <p:spPr>
          <a:xfrm>
            <a:off x="1259632" y="1916832"/>
            <a:ext cx="936104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EL ALMA</a:t>
            </a:r>
            <a:endParaRPr lang="es-AR" sz="16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4" name="Rectangle 13">
            <a:hlinkClick r:id="rId7"/>
          </p:cNvPr>
          <p:cNvSpPr/>
          <p:nvPr/>
        </p:nvSpPr>
        <p:spPr>
          <a:xfrm>
            <a:off x="2267744" y="1916832"/>
            <a:ext cx="1152128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EL CUERPO</a:t>
            </a:r>
            <a:endParaRPr lang="es-AR" sz="16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Rectangle 14">
            <a:hlinkClick r:id="rId8"/>
          </p:cNvPr>
          <p:cNvSpPr/>
          <p:nvPr/>
        </p:nvSpPr>
        <p:spPr>
          <a:xfrm>
            <a:off x="3491880" y="1916832"/>
            <a:ext cx="1440160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LA EXISTENCIA</a:t>
            </a:r>
            <a:endParaRPr lang="es-AR" sz="16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" name="Rectangle 15">
            <a:hlinkClick r:id="rId9"/>
          </p:cNvPr>
          <p:cNvSpPr/>
          <p:nvPr/>
        </p:nvSpPr>
        <p:spPr>
          <a:xfrm>
            <a:off x="5004048" y="1916832"/>
            <a:ext cx="1656184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LA DIG. HUMANA</a:t>
            </a:r>
            <a:endParaRPr lang="es-AR" sz="16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7" name="Rectangle 16">
            <a:hlinkClick r:id="rId10"/>
          </p:cNvPr>
          <p:cNvSpPr/>
          <p:nvPr/>
        </p:nvSpPr>
        <p:spPr>
          <a:xfrm>
            <a:off x="6732240" y="1916832"/>
            <a:ext cx="1008112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EL AMOR</a:t>
            </a:r>
            <a:endParaRPr lang="es-AR" sz="16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8" name="Rectangle 17">
            <a:hlinkClick r:id="rId11"/>
          </p:cNvPr>
          <p:cNvSpPr/>
          <p:nvPr/>
        </p:nvSpPr>
        <p:spPr>
          <a:xfrm>
            <a:off x="7812360" y="1916832"/>
            <a:ext cx="1296144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LA LIBERTAD</a:t>
            </a:r>
            <a:endParaRPr lang="es-AR" sz="16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20" name="Elbow Connector 19"/>
          <p:cNvCxnSpPr>
            <a:stCxn id="11" idx="2"/>
            <a:endCxn id="12" idx="0"/>
          </p:cNvCxnSpPr>
          <p:nvPr/>
        </p:nvCxnSpPr>
        <p:spPr>
          <a:xfrm rot="5400000">
            <a:off x="2285746" y="-153398"/>
            <a:ext cx="360040" cy="3780420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Elbow Connector 21"/>
          <p:cNvCxnSpPr>
            <a:stCxn id="11" idx="2"/>
            <a:endCxn id="13" idx="0"/>
          </p:cNvCxnSpPr>
          <p:nvPr/>
        </p:nvCxnSpPr>
        <p:spPr>
          <a:xfrm rot="5400000">
            <a:off x="2861810" y="422666"/>
            <a:ext cx="360040" cy="2628292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Elbow Connector 24"/>
          <p:cNvCxnSpPr>
            <a:stCxn id="11" idx="2"/>
            <a:endCxn id="14" idx="0"/>
          </p:cNvCxnSpPr>
          <p:nvPr/>
        </p:nvCxnSpPr>
        <p:spPr>
          <a:xfrm rot="5400000">
            <a:off x="3419872" y="980728"/>
            <a:ext cx="360040" cy="1512168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Elbow Connector 27"/>
          <p:cNvCxnSpPr>
            <a:stCxn id="11" idx="2"/>
            <a:endCxn id="15" idx="0"/>
          </p:cNvCxnSpPr>
          <p:nvPr/>
        </p:nvCxnSpPr>
        <p:spPr>
          <a:xfrm rot="5400000">
            <a:off x="4103948" y="1664804"/>
            <a:ext cx="360040" cy="144016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11" idx="2"/>
            <a:endCxn id="16" idx="0"/>
          </p:cNvCxnSpPr>
          <p:nvPr/>
        </p:nvCxnSpPr>
        <p:spPr>
          <a:xfrm rot="16200000" flipH="1">
            <a:off x="4914038" y="998730"/>
            <a:ext cx="360040" cy="1476164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Elbow Connector 36"/>
          <p:cNvCxnSpPr>
            <a:stCxn id="11" idx="2"/>
            <a:endCxn id="17" idx="0"/>
          </p:cNvCxnSpPr>
          <p:nvPr/>
        </p:nvCxnSpPr>
        <p:spPr>
          <a:xfrm rot="16200000" flipH="1">
            <a:off x="5616116" y="296652"/>
            <a:ext cx="360040" cy="2880320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/>
          <p:cNvCxnSpPr>
            <a:stCxn id="11" idx="2"/>
            <a:endCxn id="18" idx="0"/>
          </p:cNvCxnSpPr>
          <p:nvPr/>
        </p:nvCxnSpPr>
        <p:spPr>
          <a:xfrm rot="16200000" flipH="1">
            <a:off x="6228184" y="-315416"/>
            <a:ext cx="360040" cy="4104456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290" name="Picture 2" descr="http://www.uni-mainz.de/FB/Biologie/Anthropologie/Illustrationen/leonardo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609782" y="2708920"/>
            <a:ext cx="3840199" cy="3456385"/>
          </a:xfrm>
          <a:prstGeom prst="rect">
            <a:avLst/>
          </a:prstGeom>
          <a:noFill/>
        </p:spPr>
      </p:pic>
      <p:pic>
        <p:nvPicPr>
          <p:cNvPr id="12294" name="Picture 6" descr="http://web.utk.edu/~anthrop/images/anthropology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336196" y="2708920"/>
            <a:ext cx="2807804" cy="3493099"/>
          </a:xfrm>
          <a:prstGeom prst="rect">
            <a:avLst/>
          </a:prstGeom>
          <a:noFill/>
        </p:spPr>
      </p:pic>
      <p:pic>
        <p:nvPicPr>
          <p:cNvPr id="12296" name="Picture 8" descr="http://www.smu.ca/academic/arts/anthropology/images/Sari22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-36512" y="2708920"/>
            <a:ext cx="2808312" cy="3436091"/>
          </a:xfrm>
          <a:prstGeom prst="rect">
            <a:avLst/>
          </a:prstGeom>
          <a:noFill/>
        </p:spPr>
      </p:pic>
      <p:sp>
        <p:nvSpPr>
          <p:cNvPr id="2" name="1 Flecha derecha">
            <a:hlinkClick r:id="rId15" action="ppaction://hlinksldjump"/>
          </p:cNvPr>
          <p:cNvSpPr/>
          <p:nvPr/>
        </p:nvSpPr>
        <p:spPr>
          <a:xfrm flipH="1">
            <a:off x="3347864" y="6237312"/>
            <a:ext cx="2088232" cy="576064"/>
          </a:xfrm>
          <a:prstGeom prst="rightArrow">
            <a:avLst>
              <a:gd name="adj1" fmla="val 100000"/>
              <a:gd name="adj2" fmla="val 50000"/>
            </a:avLst>
          </a:prstGeom>
          <a:blipFill>
            <a:blip r:embed="rId4"/>
            <a:tile tx="0" ty="0" sx="100000" sy="100000" flip="none" algn="tl"/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i="1" dirty="0" smtClean="0"/>
              <a:t>Volver al Inicio</a:t>
            </a:r>
            <a:endParaRPr lang="es-CO" i="1" dirty="0"/>
          </a:p>
        </p:txBody>
      </p:sp>
      <p:sp>
        <p:nvSpPr>
          <p:cNvPr id="30" name="29 Flecha abajo">
            <a:hlinkClick r:id="rId16" action="ppaction://hlinksldjump"/>
          </p:cNvPr>
          <p:cNvSpPr/>
          <p:nvPr/>
        </p:nvSpPr>
        <p:spPr>
          <a:xfrm>
            <a:off x="179512" y="6345324"/>
            <a:ext cx="1656184" cy="432048"/>
          </a:xfrm>
          <a:prstGeom prst="downArrow">
            <a:avLst>
              <a:gd name="adj1" fmla="val 100000"/>
              <a:gd name="adj2" fmla="val 50000"/>
            </a:avLst>
          </a:prstGeom>
          <a:blipFill>
            <a:blip r:embed="rId17"/>
            <a:tile tx="0" ty="0" sx="100000" sy="100000" flip="none" algn="tl"/>
          </a:blip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b="1" i="1" dirty="0" smtClean="0"/>
              <a:t>Finalizar</a:t>
            </a:r>
            <a:endParaRPr lang="es-CO" sz="1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63888" y="332656"/>
            <a:ext cx="1440160" cy="288032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DONDE VIVE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3" name="Straight Arrow Connector 2"/>
          <p:cNvCxnSpPr>
            <a:endCxn id="2" idx="0"/>
          </p:cNvCxnSpPr>
          <p:nvPr/>
        </p:nvCxnSpPr>
        <p:spPr>
          <a:xfrm rot="5400000">
            <a:off x="4117640" y="166328"/>
            <a:ext cx="332656" cy="158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275856" y="620688"/>
            <a:ext cx="2160240" cy="288032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LO QUE DA LUGAR A LA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Rectangle 4">
            <a:hlinkClick r:id="rId3"/>
          </p:cNvPr>
          <p:cNvSpPr/>
          <p:nvPr/>
        </p:nvSpPr>
        <p:spPr>
          <a:xfrm>
            <a:off x="3275856" y="908720"/>
            <a:ext cx="2016224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COSMOLOGIA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771800" y="1268760"/>
            <a:ext cx="3168352" cy="288032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LA CUAL SE APLICA TRABAJANDO EN TEMAS COMO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6">
            <a:hlinkClick r:id="rId5"/>
          </p:cNvPr>
          <p:cNvSpPr/>
          <p:nvPr/>
        </p:nvSpPr>
        <p:spPr>
          <a:xfrm>
            <a:off x="107504" y="1916832"/>
            <a:ext cx="1224136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EL TIEMPO</a:t>
            </a:r>
            <a:endParaRPr lang="es-AR" sz="16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Rectangle 7">
            <a:hlinkClick r:id="rId6"/>
          </p:cNvPr>
          <p:cNvSpPr/>
          <p:nvPr/>
        </p:nvSpPr>
        <p:spPr>
          <a:xfrm>
            <a:off x="1403648" y="1916832"/>
            <a:ext cx="936104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EL ARJE</a:t>
            </a:r>
            <a:endParaRPr lang="es-AR" sz="16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Rectangle 8">
            <a:hlinkClick r:id="rId7"/>
          </p:cNvPr>
          <p:cNvSpPr/>
          <p:nvPr/>
        </p:nvSpPr>
        <p:spPr>
          <a:xfrm>
            <a:off x="2411760" y="1916832"/>
            <a:ext cx="1368152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EL UNIVERSO</a:t>
            </a:r>
            <a:endParaRPr lang="es-AR" sz="16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Rectangle 9">
            <a:hlinkClick r:id="rId8"/>
          </p:cNvPr>
          <p:cNvSpPr/>
          <p:nvPr/>
        </p:nvSpPr>
        <p:spPr>
          <a:xfrm>
            <a:off x="3851920" y="1916832"/>
            <a:ext cx="1656184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LA NATURALEZA</a:t>
            </a:r>
            <a:endParaRPr lang="es-AR" sz="16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Rectangle 10">
            <a:hlinkClick r:id="rId9"/>
          </p:cNvPr>
          <p:cNvSpPr/>
          <p:nvPr/>
        </p:nvSpPr>
        <p:spPr>
          <a:xfrm>
            <a:off x="5580112" y="1916832"/>
            <a:ext cx="1656184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LA ETERNIDAD</a:t>
            </a:r>
            <a:endParaRPr lang="es-AR" sz="16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Rectangle 11">
            <a:hlinkClick r:id="rId10"/>
          </p:cNvPr>
          <p:cNvSpPr/>
          <p:nvPr/>
        </p:nvSpPr>
        <p:spPr>
          <a:xfrm>
            <a:off x="7308304" y="1916832"/>
            <a:ext cx="1656184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EL MOVIMIENTO</a:t>
            </a:r>
            <a:endParaRPr lang="es-AR" sz="16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14" name="Elbow Connector 13"/>
          <p:cNvCxnSpPr>
            <a:stCxn id="6" idx="2"/>
            <a:endCxn id="7" idx="0"/>
          </p:cNvCxnSpPr>
          <p:nvPr/>
        </p:nvCxnSpPr>
        <p:spPr>
          <a:xfrm rot="5400000">
            <a:off x="2357754" y="-81390"/>
            <a:ext cx="360040" cy="3636404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Elbow Connector 14"/>
          <p:cNvCxnSpPr>
            <a:stCxn id="6" idx="2"/>
            <a:endCxn id="8" idx="0"/>
          </p:cNvCxnSpPr>
          <p:nvPr/>
        </p:nvCxnSpPr>
        <p:spPr>
          <a:xfrm rot="5400000">
            <a:off x="2933818" y="494674"/>
            <a:ext cx="360040" cy="2484276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Elbow Connector 15"/>
          <p:cNvCxnSpPr>
            <a:stCxn id="6" idx="2"/>
            <a:endCxn id="9" idx="0"/>
          </p:cNvCxnSpPr>
          <p:nvPr/>
        </p:nvCxnSpPr>
        <p:spPr>
          <a:xfrm rot="5400000">
            <a:off x="3545886" y="1106742"/>
            <a:ext cx="360040" cy="1260140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Elbow Connector 16"/>
          <p:cNvCxnSpPr>
            <a:stCxn id="6" idx="2"/>
            <a:endCxn id="10" idx="0"/>
          </p:cNvCxnSpPr>
          <p:nvPr/>
        </p:nvCxnSpPr>
        <p:spPr>
          <a:xfrm rot="16200000" flipH="1">
            <a:off x="4337974" y="1574794"/>
            <a:ext cx="360040" cy="324036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Elbow Connector 17"/>
          <p:cNvCxnSpPr>
            <a:stCxn id="6" idx="2"/>
            <a:endCxn id="11" idx="0"/>
          </p:cNvCxnSpPr>
          <p:nvPr/>
        </p:nvCxnSpPr>
        <p:spPr>
          <a:xfrm rot="16200000" flipH="1">
            <a:off x="5202070" y="710698"/>
            <a:ext cx="360040" cy="2052228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Elbow Connector 18"/>
          <p:cNvCxnSpPr>
            <a:stCxn id="6" idx="2"/>
            <a:endCxn id="12" idx="0"/>
          </p:cNvCxnSpPr>
          <p:nvPr/>
        </p:nvCxnSpPr>
        <p:spPr>
          <a:xfrm rot="16200000" flipH="1">
            <a:off x="6066166" y="-153398"/>
            <a:ext cx="360040" cy="3780420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68" name="Picture 4" descr="http://www.cbpf.br/~cosmogra/Escolas/dso_076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" y="2708920"/>
            <a:ext cx="2195736" cy="3456383"/>
          </a:xfrm>
          <a:prstGeom prst="rect">
            <a:avLst/>
          </a:prstGeom>
          <a:noFill/>
        </p:spPr>
      </p:pic>
      <p:pic>
        <p:nvPicPr>
          <p:cNvPr id="11266" name="Picture 2" descr="external image lensiy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195736" y="2708920"/>
            <a:ext cx="4572000" cy="3456383"/>
          </a:xfrm>
          <a:prstGeom prst="rect">
            <a:avLst/>
          </a:prstGeom>
          <a:noFill/>
        </p:spPr>
      </p:pic>
      <p:pic>
        <p:nvPicPr>
          <p:cNvPr id="11270" name="Picture 6" descr="http://www.astro.auth.gr/Cosmology05/Cosmology05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710716" y="2708920"/>
            <a:ext cx="2433283" cy="3456384"/>
          </a:xfrm>
          <a:prstGeom prst="rect">
            <a:avLst/>
          </a:prstGeom>
          <a:noFill/>
        </p:spPr>
      </p:pic>
      <p:sp>
        <p:nvSpPr>
          <p:cNvPr id="23" name="22 Flecha derecha">
            <a:hlinkClick r:id="rId14" action="ppaction://hlinksldjump"/>
          </p:cNvPr>
          <p:cNvSpPr/>
          <p:nvPr/>
        </p:nvSpPr>
        <p:spPr>
          <a:xfrm flipH="1">
            <a:off x="3347864" y="6237312"/>
            <a:ext cx="2088232" cy="576064"/>
          </a:xfrm>
          <a:prstGeom prst="rightArrow">
            <a:avLst>
              <a:gd name="adj1" fmla="val 100000"/>
              <a:gd name="adj2" fmla="val 50000"/>
            </a:avLst>
          </a:prstGeom>
          <a:blipFill>
            <a:blip r:embed="rId4"/>
            <a:tile tx="0" ty="0" sx="100000" sy="100000" flip="none" algn="tl"/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i="1" dirty="0" smtClean="0"/>
              <a:t>Volver al Inicio</a:t>
            </a:r>
            <a:endParaRPr lang="es-CO" i="1" dirty="0"/>
          </a:p>
        </p:txBody>
      </p:sp>
      <p:sp>
        <p:nvSpPr>
          <p:cNvPr id="25" name="24 Flecha abajo">
            <a:hlinkClick r:id="rId15" action="ppaction://hlinksldjump"/>
          </p:cNvPr>
          <p:cNvSpPr/>
          <p:nvPr/>
        </p:nvSpPr>
        <p:spPr>
          <a:xfrm>
            <a:off x="179512" y="6345324"/>
            <a:ext cx="1656184" cy="432048"/>
          </a:xfrm>
          <a:prstGeom prst="downArrow">
            <a:avLst>
              <a:gd name="adj1" fmla="val 100000"/>
              <a:gd name="adj2" fmla="val 50000"/>
            </a:avLst>
          </a:prstGeom>
          <a:blipFill>
            <a:blip r:embed="rId16"/>
            <a:tile tx="0" ty="0" sx="100000" sy="100000" flip="none" algn="tl"/>
          </a:blip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b="1" i="1" dirty="0" smtClean="0"/>
              <a:t>Finalizar</a:t>
            </a:r>
            <a:endParaRPr lang="es-CO" sz="1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19872" y="331862"/>
            <a:ext cx="1800200" cy="216024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COMO CONOCE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75856" y="620688"/>
            <a:ext cx="2160240" cy="288032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LO QUE DA LUGAR A LA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Rectangle 4">
            <a:hlinkClick r:id="rId3"/>
          </p:cNvPr>
          <p:cNvSpPr/>
          <p:nvPr/>
        </p:nvSpPr>
        <p:spPr>
          <a:xfrm>
            <a:off x="3275856" y="908720"/>
            <a:ext cx="2016224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EPISTEMOLOGIA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771800" y="1268760"/>
            <a:ext cx="3168352" cy="288032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LA CUAL SE APLICA TRABAJANDO EN TEMAS COMO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Rectangle 7">
            <a:hlinkClick r:id="rId5"/>
          </p:cNvPr>
          <p:cNvSpPr/>
          <p:nvPr/>
        </p:nvSpPr>
        <p:spPr>
          <a:xfrm>
            <a:off x="1763688" y="1916832"/>
            <a:ext cx="1296144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LA SENSACION</a:t>
            </a:r>
            <a:endParaRPr lang="es-AR" sz="14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Rectangle 8">
            <a:hlinkClick r:id="rId6"/>
          </p:cNvPr>
          <p:cNvSpPr/>
          <p:nvPr/>
        </p:nvSpPr>
        <p:spPr>
          <a:xfrm>
            <a:off x="3059832" y="1916832"/>
            <a:ext cx="1008112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LA RAZON</a:t>
            </a:r>
            <a:endParaRPr lang="es-AR" sz="14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Rectangle 9">
            <a:hlinkClick r:id="rId7"/>
          </p:cNvPr>
          <p:cNvSpPr/>
          <p:nvPr/>
        </p:nvSpPr>
        <p:spPr>
          <a:xfrm>
            <a:off x="4067944" y="1916832"/>
            <a:ext cx="1584176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EL CONOCIMIENTO</a:t>
            </a:r>
            <a:endParaRPr lang="es-AR" sz="14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Rectangle 10">
            <a:hlinkClick r:id="rId8"/>
          </p:cNvPr>
          <p:cNvSpPr/>
          <p:nvPr/>
        </p:nvSpPr>
        <p:spPr>
          <a:xfrm>
            <a:off x="5652120" y="1916832"/>
            <a:ext cx="1368152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LA INDUCCION</a:t>
            </a:r>
            <a:endParaRPr lang="es-AR" sz="14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Rectangle 11">
            <a:hlinkClick r:id="rId9"/>
          </p:cNvPr>
          <p:cNvSpPr/>
          <p:nvPr/>
        </p:nvSpPr>
        <p:spPr>
          <a:xfrm>
            <a:off x="7020272" y="1916832"/>
            <a:ext cx="1080120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LA CIENCIA</a:t>
            </a:r>
            <a:endParaRPr lang="es-AR" sz="14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3" name="Rectangle 12">
            <a:hlinkClick r:id="rId10"/>
          </p:cNvPr>
          <p:cNvSpPr/>
          <p:nvPr/>
        </p:nvSpPr>
        <p:spPr>
          <a:xfrm>
            <a:off x="8100392" y="1916832"/>
            <a:ext cx="1008112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LA VERDAD</a:t>
            </a:r>
            <a:endParaRPr lang="es-AR" sz="14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14" name="Elbow Connector 13"/>
          <p:cNvCxnSpPr>
            <a:stCxn id="6" idx="2"/>
          </p:cNvCxnSpPr>
          <p:nvPr/>
        </p:nvCxnSpPr>
        <p:spPr>
          <a:xfrm rot="5400000">
            <a:off x="2429762" y="-9382"/>
            <a:ext cx="360040" cy="3492388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Elbow Connector 14"/>
          <p:cNvCxnSpPr>
            <a:stCxn id="6" idx="2"/>
            <a:endCxn id="8" idx="0"/>
          </p:cNvCxnSpPr>
          <p:nvPr/>
        </p:nvCxnSpPr>
        <p:spPr>
          <a:xfrm rot="5400000">
            <a:off x="3203848" y="764704"/>
            <a:ext cx="360040" cy="1944216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Elbow Connector 15"/>
          <p:cNvCxnSpPr>
            <a:stCxn id="6" idx="2"/>
            <a:endCxn id="9" idx="0"/>
          </p:cNvCxnSpPr>
          <p:nvPr/>
        </p:nvCxnSpPr>
        <p:spPr>
          <a:xfrm rot="5400000">
            <a:off x="3779912" y="1340768"/>
            <a:ext cx="360040" cy="792088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Elbow Connector 16"/>
          <p:cNvCxnSpPr>
            <a:stCxn id="6" idx="2"/>
            <a:endCxn id="10" idx="0"/>
          </p:cNvCxnSpPr>
          <p:nvPr/>
        </p:nvCxnSpPr>
        <p:spPr>
          <a:xfrm rot="16200000" flipH="1">
            <a:off x="4427984" y="1484784"/>
            <a:ext cx="360040" cy="504056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Elbow Connector 17"/>
          <p:cNvCxnSpPr>
            <a:stCxn id="6" idx="2"/>
            <a:endCxn id="11" idx="0"/>
          </p:cNvCxnSpPr>
          <p:nvPr/>
        </p:nvCxnSpPr>
        <p:spPr>
          <a:xfrm rot="16200000" flipH="1">
            <a:off x="5166066" y="746702"/>
            <a:ext cx="360040" cy="1980220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Elbow Connector 18"/>
          <p:cNvCxnSpPr>
            <a:stCxn id="6" idx="2"/>
            <a:endCxn id="12" idx="0"/>
          </p:cNvCxnSpPr>
          <p:nvPr/>
        </p:nvCxnSpPr>
        <p:spPr>
          <a:xfrm rot="16200000" flipH="1">
            <a:off x="5778134" y="134634"/>
            <a:ext cx="360040" cy="3204356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Elbow Connector 19"/>
          <p:cNvCxnSpPr>
            <a:stCxn id="6" idx="2"/>
            <a:endCxn id="13" idx="0"/>
          </p:cNvCxnSpPr>
          <p:nvPr/>
        </p:nvCxnSpPr>
        <p:spPr>
          <a:xfrm rot="16200000" flipH="1">
            <a:off x="6300192" y="-387424"/>
            <a:ext cx="360040" cy="4248472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rot="5400000">
            <a:off x="4193958" y="162018"/>
            <a:ext cx="324036" cy="158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>
            <a:hlinkClick r:id="rId11"/>
          </p:cNvPr>
          <p:cNvSpPr/>
          <p:nvPr/>
        </p:nvSpPr>
        <p:spPr>
          <a:xfrm>
            <a:off x="179512" y="1916832"/>
            <a:ext cx="1584176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EL FALSACIONISMO</a:t>
            </a:r>
            <a:endParaRPr lang="es-AR" sz="14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2852936"/>
            <a:ext cx="2514679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7" descr="http://relationary.files.wordpress.com/2009/04/epistemology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195736" y="2852936"/>
            <a:ext cx="4934860" cy="3361874"/>
          </a:xfrm>
          <a:prstGeom prst="rect">
            <a:avLst/>
          </a:prstGeom>
          <a:noFill/>
        </p:spPr>
      </p:pic>
      <p:pic>
        <p:nvPicPr>
          <p:cNvPr id="10245" name="Picture 5" descr="http://www.philosophy.dept.shef.ac.uk/hangseng/readinggroups/media/Descartes_mind_and_body.gif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732240" y="2852936"/>
            <a:ext cx="2411760" cy="3384376"/>
          </a:xfrm>
          <a:prstGeom prst="rect">
            <a:avLst/>
          </a:prstGeom>
          <a:noFill/>
        </p:spPr>
      </p:pic>
      <p:sp>
        <p:nvSpPr>
          <p:cNvPr id="25" name="24 Flecha derecha">
            <a:hlinkClick r:id="rId15" action="ppaction://hlinksldjump"/>
          </p:cNvPr>
          <p:cNvSpPr/>
          <p:nvPr/>
        </p:nvSpPr>
        <p:spPr>
          <a:xfrm flipH="1">
            <a:off x="3347864" y="6237312"/>
            <a:ext cx="2088232" cy="576064"/>
          </a:xfrm>
          <a:prstGeom prst="rightArrow">
            <a:avLst>
              <a:gd name="adj1" fmla="val 100000"/>
              <a:gd name="adj2" fmla="val 50000"/>
            </a:avLst>
          </a:prstGeom>
          <a:blipFill>
            <a:blip r:embed="rId4"/>
            <a:tile tx="0" ty="0" sx="100000" sy="100000" flip="none" algn="tl"/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i="1" dirty="0" smtClean="0"/>
              <a:t>Volver al Inicio</a:t>
            </a:r>
            <a:endParaRPr lang="es-CO" i="1" dirty="0"/>
          </a:p>
        </p:txBody>
      </p:sp>
      <p:sp>
        <p:nvSpPr>
          <p:cNvPr id="26" name="Rectangle 52">
            <a:hlinkClick r:id="rId16"/>
          </p:cNvPr>
          <p:cNvSpPr/>
          <p:nvPr/>
        </p:nvSpPr>
        <p:spPr>
          <a:xfrm>
            <a:off x="3055876" y="2278630"/>
            <a:ext cx="2596244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EL METODO CIENTIFICO</a:t>
            </a:r>
            <a:endParaRPr lang="es-AR" sz="14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8" name="27 Flecha abajo">
            <a:hlinkClick r:id="rId17" action="ppaction://hlinksldjump"/>
          </p:cNvPr>
          <p:cNvSpPr/>
          <p:nvPr/>
        </p:nvSpPr>
        <p:spPr>
          <a:xfrm>
            <a:off x="179512" y="6309320"/>
            <a:ext cx="1656184" cy="432048"/>
          </a:xfrm>
          <a:prstGeom prst="downArrow">
            <a:avLst>
              <a:gd name="adj1" fmla="val 100000"/>
              <a:gd name="adj2" fmla="val 50000"/>
            </a:avLst>
          </a:prstGeom>
          <a:blipFill>
            <a:blip r:embed="rId18"/>
            <a:tile tx="0" ty="0" sx="100000" sy="100000" flip="none" algn="tl"/>
          </a:blip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b="1" i="1" dirty="0" smtClean="0"/>
              <a:t>Finalizar</a:t>
            </a:r>
            <a:endParaRPr lang="es-CO" sz="1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19872" y="331862"/>
            <a:ext cx="1800200" cy="216024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COMO RAZONA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275856" y="620688"/>
            <a:ext cx="2160240" cy="288032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LO QUE DA LUGAR A LA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Rectangle 3">
            <a:hlinkClick r:id="rId3"/>
          </p:cNvPr>
          <p:cNvSpPr/>
          <p:nvPr/>
        </p:nvSpPr>
        <p:spPr>
          <a:xfrm>
            <a:off x="3779912" y="908720"/>
            <a:ext cx="1080120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LOGICA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771800" y="1268760"/>
            <a:ext cx="3168352" cy="288032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LA CUAL SE APLICA TRABAJANDO EN TEMAS COMO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Rectangle 5">
            <a:hlinkClick r:id="rId5"/>
          </p:cNvPr>
          <p:cNvSpPr/>
          <p:nvPr/>
        </p:nvSpPr>
        <p:spPr>
          <a:xfrm>
            <a:off x="1259632" y="1916832"/>
            <a:ext cx="1080120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LA FALACIA</a:t>
            </a:r>
            <a:endParaRPr lang="es-AR" sz="14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6">
            <a:hlinkClick r:id="rId6"/>
          </p:cNvPr>
          <p:cNvSpPr/>
          <p:nvPr/>
        </p:nvSpPr>
        <p:spPr>
          <a:xfrm>
            <a:off x="2267744" y="1916832"/>
            <a:ext cx="864096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EL JUICIO</a:t>
            </a:r>
            <a:endParaRPr lang="es-AR" sz="14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Rectangle 7">
            <a:hlinkClick r:id="rId7"/>
          </p:cNvPr>
          <p:cNvSpPr/>
          <p:nvPr/>
        </p:nvSpPr>
        <p:spPr>
          <a:xfrm>
            <a:off x="3131840" y="1916832"/>
            <a:ext cx="1224136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EL CONCEPTO</a:t>
            </a:r>
            <a:endParaRPr lang="es-AR" sz="14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Rectangle 8">
            <a:hlinkClick r:id="rId8"/>
          </p:cNvPr>
          <p:cNvSpPr/>
          <p:nvPr/>
        </p:nvSpPr>
        <p:spPr>
          <a:xfrm>
            <a:off x="4355976" y="1916832"/>
            <a:ext cx="1800200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LOG. DE PREDICADOS</a:t>
            </a:r>
            <a:endParaRPr lang="es-AR" sz="14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Rectangle 9">
            <a:hlinkClick r:id="rId9"/>
          </p:cNvPr>
          <p:cNvSpPr/>
          <p:nvPr/>
        </p:nvSpPr>
        <p:spPr>
          <a:xfrm>
            <a:off x="6156176" y="1916832"/>
            <a:ext cx="1656184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LOG. MATEMATICA</a:t>
            </a:r>
            <a:endParaRPr lang="es-AR" sz="14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Rectangle 10">
            <a:hlinkClick r:id="rId10"/>
          </p:cNvPr>
          <p:cNvSpPr/>
          <p:nvPr/>
        </p:nvSpPr>
        <p:spPr>
          <a:xfrm>
            <a:off x="7812360" y="1916832"/>
            <a:ext cx="1331640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CUADROS DE OPOSICIONES</a:t>
            </a:r>
            <a:endParaRPr lang="es-AR" sz="14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12" name="Elbow Connector 11"/>
          <p:cNvCxnSpPr>
            <a:stCxn id="5" idx="2"/>
          </p:cNvCxnSpPr>
          <p:nvPr/>
        </p:nvCxnSpPr>
        <p:spPr>
          <a:xfrm rot="5400000">
            <a:off x="2429762" y="-9382"/>
            <a:ext cx="360040" cy="3492388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Elbow Connector 12"/>
          <p:cNvCxnSpPr>
            <a:stCxn id="5" idx="2"/>
            <a:endCxn id="6" idx="0"/>
          </p:cNvCxnSpPr>
          <p:nvPr/>
        </p:nvCxnSpPr>
        <p:spPr>
          <a:xfrm rot="5400000">
            <a:off x="2897814" y="458670"/>
            <a:ext cx="360040" cy="2556284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Elbow Connector 13"/>
          <p:cNvCxnSpPr>
            <a:stCxn id="5" idx="2"/>
            <a:endCxn id="7" idx="0"/>
          </p:cNvCxnSpPr>
          <p:nvPr/>
        </p:nvCxnSpPr>
        <p:spPr>
          <a:xfrm rot="5400000">
            <a:off x="3347864" y="908720"/>
            <a:ext cx="360040" cy="1656184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Elbow Connector 14"/>
          <p:cNvCxnSpPr>
            <a:stCxn id="5" idx="2"/>
            <a:endCxn id="8" idx="0"/>
          </p:cNvCxnSpPr>
          <p:nvPr/>
        </p:nvCxnSpPr>
        <p:spPr>
          <a:xfrm rot="5400000">
            <a:off x="3869922" y="1430778"/>
            <a:ext cx="360040" cy="612068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Elbow Connector 15"/>
          <p:cNvCxnSpPr>
            <a:stCxn id="5" idx="2"/>
            <a:endCxn id="9" idx="0"/>
          </p:cNvCxnSpPr>
          <p:nvPr/>
        </p:nvCxnSpPr>
        <p:spPr>
          <a:xfrm rot="16200000" flipH="1">
            <a:off x="4626006" y="1286762"/>
            <a:ext cx="360040" cy="900100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Elbow Connector 16"/>
          <p:cNvCxnSpPr>
            <a:stCxn id="5" idx="2"/>
            <a:endCxn id="10" idx="0"/>
          </p:cNvCxnSpPr>
          <p:nvPr/>
        </p:nvCxnSpPr>
        <p:spPr>
          <a:xfrm rot="16200000" flipH="1">
            <a:off x="5490102" y="422666"/>
            <a:ext cx="360040" cy="2628292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Elbow Connector 17"/>
          <p:cNvCxnSpPr>
            <a:stCxn id="5" idx="2"/>
            <a:endCxn id="11" idx="0"/>
          </p:cNvCxnSpPr>
          <p:nvPr/>
        </p:nvCxnSpPr>
        <p:spPr>
          <a:xfrm rot="16200000" flipH="1">
            <a:off x="6237058" y="-324290"/>
            <a:ext cx="360040" cy="4122204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5400000">
            <a:off x="4193958" y="162018"/>
            <a:ext cx="324036" cy="158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hlinkClick r:id="rId11"/>
          </p:cNvPr>
          <p:cNvSpPr/>
          <p:nvPr/>
        </p:nvSpPr>
        <p:spPr>
          <a:xfrm>
            <a:off x="35496" y="1916832"/>
            <a:ext cx="1224136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EL SILOGISMO</a:t>
            </a:r>
            <a:endParaRPr lang="es-AR" sz="14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218" name="Picture 2" descr="http://www.quantonics.com/Quantonics%20Site%20GIFs/Attribute%20Logic%20Fig%204.gif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2924944"/>
            <a:ext cx="3275856" cy="3225264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9220" name="Picture 4" descr="http://media.texample.net/tikz/examples/PNG/logic-circuits-library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275856" y="2924944"/>
            <a:ext cx="3528391" cy="3240360"/>
          </a:xfrm>
          <a:prstGeom prst="rect">
            <a:avLst/>
          </a:prstGeom>
          <a:noFill/>
        </p:spPr>
      </p:pic>
      <p:pic>
        <p:nvPicPr>
          <p:cNvPr id="9222" name="Picture 6" descr="http://plato.stanford.edu/entries/logic-linear/psystems2a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436096" y="2924944"/>
            <a:ext cx="3707904" cy="3240360"/>
          </a:xfrm>
          <a:prstGeom prst="rect">
            <a:avLst/>
          </a:prstGeom>
          <a:noFill/>
        </p:spPr>
      </p:pic>
      <p:sp>
        <p:nvSpPr>
          <p:cNvPr id="25" name="24 Flecha derecha">
            <a:hlinkClick r:id="rId15" action="ppaction://hlinksldjump"/>
          </p:cNvPr>
          <p:cNvSpPr/>
          <p:nvPr/>
        </p:nvSpPr>
        <p:spPr>
          <a:xfrm flipH="1">
            <a:off x="3347864" y="6237312"/>
            <a:ext cx="2088232" cy="576064"/>
          </a:xfrm>
          <a:prstGeom prst="rightArrow">
            <a:avLst>
              <a:gd name="adj1" fmla="val 100000"/>
              <a:gd name="adj2" fmla="val 50000"/>
            </a:avLst>
          </a:prstGeom>
          <a:blipFill>
            <a:blip r:embed="rId4"/>
            <a:tile tx="0" ty="0" sx="100000" sy="100000" flip="none" algn="tl"/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i="1" dirty="0" smtClean="0"/>
              <a:t>Volver al Inicio</a:t>
            </a:r>
            <a:endParaRPr lang="es-CO" i="1" dirty="0"/>
          </a:p>
        </p:txBody>
      </p:sp>
      <p:sp>
        <p:nvSpPr>
          <p:cNvPr id="26" name="Rectangle 8">
            <a:hlinkClick r:id="rId16"/>
          </p:cNvPr>
          <p:cNvSpPr/>
          <p:nvPr/>
        </p:nvSpPr>
        <p:spPr>
          <a:xfrm>
            <a:off x="3639209" y="2276872"/>
            <a:ext cx="1724879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PRINCIPIOS LOGICOS</a:t>
            </a:r>
            <a:endParaRPr lang="es-AR" sz="14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8" name="27 Flecha abajo">
            <a:hlinkClick r:id="rId17" action="ppaction://hlinksldjump"/>
          </p:cNvPr>
          <p:cNvSpPr/>
          <p:nvPr/>
        </p:nvSpPr>
        <p:spPr>
          <a:xfrm>
            <a:off x="179512" y="6345324"/>
            <a:ext cx="1656184" cy="432048"/>
          </a:xfrm>
          <a:prstGeom prst="downArrow">
            <a:avLst>
              <a:gd name="adj1" fmla="val 100000"/>
              <a:gd name="adj2" fmla="val 50000"/>
            </a:avLst>
          </a:prstGeom>
          <a:blipFill>
            <a:blip r:embed="rId18"/>
            <a:tile tx="0" ty="0" sx="100000" sy="100000" flip="none" algn="tl"/>
          </a:blip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b="1" i="1" dirty="0" smtClean="0"/>
              <a:t>Finalizar</a:t>
            </a:r>
            <a:endParaRPr lang="es-CO" sz="1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19872" y="331862"/>
            <a:ext cx="1800200" cy="216024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QUE LO RODEA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275856" y="620688"/>
            <a:ext cx="2160240" cy="288032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LO QUE DA LUGAR A LA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Rectangle 3">
            <a:hlinkClick r:id="rId3"/>
          </p:cNvPr>
          <p:cNvSpPr/>
          <p:nvPr/>
        </p:nvSpPr>
        <p:spPr>
          <a:xfrm>
            <a:off x="3275856" y="908720"/>
            <a:ext cx="2016224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ONTOLOGIA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771800" y="1268760"/>
            <a:ext cx="3168352" cy="288032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LA CUAL SE APLICA TRABAJANDO EN TEMAS COMO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Rectangle 5">
            <a:hlinkClick r:id="rId5"/>
          </p:cNvPr>
          <p:cNvSpPr/>
          <p:nvPr/>
        </p:nvSpPr>
        <p:spPr>
          <a:xfrm>
            <a:off x="1187624" y="1916832"/>
            <a:ext cx="1296144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LA ESENCIA</a:t>
            </a:r>
            <a:endParaRPr lang="es-AR" sz="14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6">
            <a:hlinkClick r:id="rId6"/>
          </p:cNvPr>
          <p:cNvSpPr/>
          <p:nvPr/>
        </p:nvSpPr>
        <p:spPr>
          <a:xfrm>
            <a:off x="2411760" y="1916832"/>
            <a:ext cx="792088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EL ACTO</a:t>
            </a:r>
            <a:endParaRPr lang="es-AR" sz="14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Rectangle 7">
            <a:hlinkClick r:id="rId6"/>
          </p:cNvPr>
          <p:cNvSpPr/>
          <p:nvPr/>
        </p:nvSpPr>
        <p:spPr>
          <a:xfrm>
            <a:off x="3131840" y="1916832"/>
            <a:ext cx="1152128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LA POTENCIA</a:t>
            </a:r>
            <a:endParaRPr lang="es-AR" sz="14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Rectangle 8">
            <a:hlinkClick r:id="rId7"/>
          </p:cNvPr>
          <p:cNvSpPr/>
          <p:nvPr/>
        </p:nvSpPr>
        <p:spPr>
          <a:xfrm>
            <a:off x="4211960" y="1916832"/>
            <a:ext cx="1224136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EL ACCIDENTE</a:t>
            </a:r>
            <a:endParaRPr lang="es-AR" sz="14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Rectangle 9">
            <a:hlinkClick r:id="rId8"/>
          </p:cNvPr>
          <p:cNvSpPr/>
          <p:nvPr/>
        </p:nvSpPr>
        <p:spPr>
          <a:xfrm>
            <a:off x="5436096" y="1916832"/>
            <a:ext cx="1008112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LA FORMA</a:t>
            </a:r>
            <a:endParaRPr lang="es-AR" sz="14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Rectangle 10">
            <a:hlinkClick r:id="rId9"/>
          </p:cNvPr>
          <p:cNvSpPr/>
          <p:nvPr/>
        </p:nvSpPr>
        <p:spPr>
          <a:xfrm>
            <a:off x="6372200" y="1916832"/>
            <a:ext cx="936104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LA CAUSA</a:t>
            </a:r>
            <a:endParaRPr lang="es-AR" sz="14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12" name="Elbow Connector 11"/>
          <p:cNvCxnSpPr>
            <a:stCxn id="5" idx="2"/>
          </p:cNvCxnSpPr>
          <p:nvPr/>
        </p:nvCxnSpPr>
        <p:spPr>
          <a:xfrm rot="5400000">
            <a:off x="2429762" y="-9382"/>
            <a:ext cx="360040" cy="3492388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Elbow Connector 12"/>
          <p:cNvCxnSpPr>
            <a:stCxn id="5" idx="2"/>
            <a:endCxn id="6" idx="0"/>
          </p:cNvCxnSpPr>
          <p:nvPr/>
        </p:nvCxnSpPr>
        <p:spPr>
          <a:xfrm rot="5400000">
            <a:off x="2915816" y="476672"/>
            <a:ext cx="360040" cy="2520280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Elbow Connector 13"/>
          <p:cNvCxnSpPr>
            <a:stCxn id="5" idx="2"/>
            <a:endCxn id="7" idx="0"/>
          </p:cNvCxnSpPr>
          <p:nvPr/>
        </p:nvCxnSpPr>
        <p:spPr>
          <a:xfrm rot="5400000">
            <a:off x="3401870" y="962726"/>
            <a:ext cx="360040" cy="1548172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Elbow Connector 14"/>
          <p:cNvCxnSpPr>
            <a:stCxn id="5" idx="2"/>
            <a:endCxn id="8" idx="0"/>
          </p:cNvCxnSpPr>
          <p:nvPr/>
        </p:nvCxnSpPr>
        <p:spPr>
          <a:xfrm rot="5400000">
            <a:off x="3851920" y="1412776"/>
            <a:ext cx="360040" cy="648072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Elbow Connector 15"/>
          <p:cNvCxnSpPr>
            <a:stCxn id="5" idx="2"/>
            <a:endCxn id="9" idx="0"/>
          </p:cNvCxnSpPr>
          <p:nvPr/>
        </p:nvCxnSpPr>
        <p:spPr>
          <a:xfrm rot="16200000" flipH="1">
            <a:off x="4409982" y="1502786"/>
            <a:ext cx="360040" cy="468052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Elbow Connector 16"/>
          <p:cNvCxnSpPr>
            <a:stCxn id="5" idx="2"/>
            <a:endCxn id="10" idx="0"/>
          </p:cNvCxnSpPr>
          <p:nvPr/>
        </p:nvCxnSpPr>
        <p:spPr>
          <a:xfrm rot="16200000" flipH="1">
            <a:off x="4968044" y="944724"/>
            <a:ext cx="360040" cy="1584176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Elbow Connector 17"/>
          <p:cNvCxnSpPr>
            <a:stCxn id="5" idx="2"/>
            <a:endCxn id="11" idx="0"/>
          </p:cNvCxnSpPr>
          <p:nvPr/>
        </p:nvCxnSpPr>
        <p:spPr>
          <a:xfrm rot="16200000" flipH="1">
            <a:off x="5418094" y="494674"/>
            <a:ext cx="360040" cy="2484276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5400000">
            <a:off x="4193958" y="162018"/>
            <a:ext cx="324036" cy="158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hlinkClick r:id="rId10"/>
          </p:cNvPr>
          <p:cNvSpPr/>
          <p:nvPr/>
        </p:nvSpPr>
        <p:spPr>
          <a:xfrm>
            <a:off x="35496" y="1916832"/>
            <a:ext cx="1296144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LA SUSTANCIA</a:t>
            </a:r>
            <a:endParaRPr lang="es-AR" sz="14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8" name="Rectangle 27">
            <a:hlinkClick r:id="rId11"/>
          </p:cNvPr>
          <p:cNvSpPr/>
          <p:nvPr/>
        </p:nvSpPr>
        <p:spPr>
          <a:xfrm>
            <a:off x="7236296" y="1916832"/>
            <a:ext cx="1080120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LA MATERIA</a:t>
            </a:r>
            <a:endParaRPr lang="es-AR" sz="14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0" name="Rectangle 39">
            <a:hlinkClick r:id="rId12"/>
          </p:cNvPr>
          <p:cNvSpPr/>
          <p:nvPr/>
        </p:nvSpPr>
        <p:spPr>
          <a:xfrm>
            <a:off x="8316416" y="1916832"/>
            <a:ext cx="792088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EL SER</a:t>
            </a:r>
            <a:endParaRPr lang="es-AR" sz="14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41" name="Elbow Connector 40"/>
          <p:cNvCxnSpPr>
            <a:stCxn id="5" idx="2"/>
            <a:endCxn id="28" idx="0"/>
          </p:cNvCxnSpPr>
          <p:nvPr/>
        </p:nvCxnSpPr>
        <p:spPr>
          <a:xfrm rot="16200000" flipH="1">
            <a:off x="5886146" y="26622"/>
            <a:ext cx="360040" cy="3420380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/>
          <p:cNvCxnSpPr>
            <a:stCxn id="5" idx="2"/>
            <a:endCxn id="40" idx="0"/>
          </p:cNvCxnSpPr>
          <p:nvPr/>
        </p:nvCxnSpPr>
        <p:spPr>
          <a:xfrm rot="16200000" flipH="1">
            <a:off x="6354198" y="-441430"/>
            <a:ext cx="360040" cy="4356484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6" name="Picture 4" descr="http://lsdis.cs.uga.edu/projects/glycomics/report/webpage/graphics/ontology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" y="2852937"/>
            <a:ext cx="3518437" cy="3312368"/>
          </a:xfrm>
          <a:prstGeom prst="rect">
            <a:avLst/>
          </a:prstGeom>
          <a:noFill/>
        </p:spPr>
      </p:pic>
      <p:pic>
        <p:nvPicPr>
          <p:cNvPr id="8194" name="Picture 2" descr="http://ontolog.cim3.net/file/work/OntologySummit2007/workshop/ontology-dimensions-map_20070423b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404036" y="2852936"/>
            <a:ext cx="4544228" cy="3312368"/>
          </a:xfrm>
          <a:prstGeom prst="rect">
            <a:avLst/>
          </a:prstGeom>
          <a:noFill/>
        </p:spPr>
      </p:pic>
      <p:pic>
        <p:nvPicPr>
          <p:cNvPr id="8198" name="Picture 6" descr="http://websemantica.plan19.net/wp-content/uploads/2010/03/ontology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948265" y="2852936"/>
            <a:ext cx="2267816" cy="3312368"/>
          </a:xfrm>
          <a:prstGeom prst="rect">
            <a:avLst/>
          </a:prstGeom>
          <a:noFill/>
        </p:spPr>
      </p:pic>
      <p:sp>
        <p:nvSpPr>
          <p:cNvPr id="30" name="29 Flecha derecha">
            <a:hlinkClick r:id="rId16" action="ppaction://hlinksldjump"/>
          </p:cNvPr>
          <p:cNvSpPr/>
          <p:nvPr/>
        </p:nvSpPr>
        <p:spPr>
          <a:xfrm flipH="1">
            <a:off x="3347864" y="6237312"/>
            <a:ext cx="2088232" cy="576064"/>
          </a:xfrm>
          <a:prstGeom prst="rightArrow">
            <a:avLst>
              <a:gd name="adj1" fmla="val 100000"/>
              <a:gd name="adj2" fmla="val 50000"/>
            </a:avLst>
          </a:prstGeom>
          <a:blipFill>
            <a:blip r:embed="rId4"/>
            <a:tile tx="0" ty="0" sx="100000" sy="100000" flip="none" algn="tl"/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i="1" dirty="0" smtClean="0"/>
              <a:t>Volver al Inicio</a:t>
            </a:r>
            <a:endParaRPr lang="es-CO" i="1" dirty="0"/>
          </a:p>
        </p:txBody>
      </p:sp>
      <p:sp>
        <p:nvSpPr>
          <p:cNvPr id="31" name="30 Flecha abajo">
            <a:hlinkClick r:id="rId17" action="ppaction://hlinksldjump"/>
          </p:cNvPr>
          <p:cNvSpPr/>
          <p:nvPr/>
        </p:nvSpPr>
        <p:spPr>
          <a:xfrm>
            <a:off x="179512" y="6345324"/>
            <a:ext cx="1656184" cy="432048"/>
          </a:xfrm>
          <a:prstGeom prst="downArrow">
            <a:avLst>
              <a:gd name="adj1" fmla="val 100000"/>
              <a:gd name="adj2" fmla="val 50000"/>
            </a:avLst>
          </a:prstGeom>
          <a:blipFill>
            <a:blip r:embed="rId18"/>
            <a:tile tx="0" ty="0" sx="100000" sy="100000" flip="none" algn="tl"/>
          </a:blip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b="1" i="1" dirty="0" smtClean="0"/>
              <a:t>Finalizar</a:t>
            </a:r>
            <a:endParaRPr lang="es-CO" sz="1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75856" y="331862"/>
            <a:ext cx="2088232" cy="288826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COMO TRASCIENDE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3" name="Straight Arrow Connector 2"/>
          <p:cNvCxnSpPr>
            <a:endCxn id="2" idx="0"/>
          </p:cNvCxnSpPr>
          <p:nvPr/>
        </p:nvCxnSpPr>
        <p:spPr>
          <a:xfrm rot="16200000" flipH="1">
            <a:off x="4153125" y="165015"/>
            <a:ext cx="331862" cy="183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275856" y="620688"/>
            <a:ext cx="2160240" cy="288032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LO QUE DA LUGAR A LA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Rectangle 4">
            <a:hlinkClick r:id="rId3"/>
          </p:cNvPr>
          <p:cNvSpPr/>
          <p:nvPr/>
        </p:nvSpPr>
        <p:spPr>
          <a:xfrm>
            <a:off x="3419872" y="908720"/>
            <a:ext cx="1728192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METAFISICA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771800" y="1268760"/>
            <a:ext cx="3168352" cy="288032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LA CUAL SE APLICA TRABAJANDO EN TEMAS COMO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6">
            <a:hlinkClick r:id="rId5"/>
          </p:cNvPr>
          <p:cNvSpPr/>
          <p:nvPr/>
        </p:nvSpPr>
        <p:spPr>
          <a:xfrm>
            <a:off x="251520" y="1916832"/>
            <a:ext cx="1331640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EL MAS ALLA</a:t>
            </a:r>
            <a:endParaRPr lang="es-AR" sz="16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Rectangle 7">
            <a:hlinkClick r:id="rId6"/>
          </p:cNvPr>
          <p:cNvSpPr/>
          <p:nvPr/>
        </p:nvSpPr>
        <p:spPr>
          <a:xfrm>
            <a:off x="1763688" y="1916832"/>
            <a:ext cx="2267744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LA NAT. DE LA REALIDAD</a:t>
            </a:r>
            <a:endParaRPr lang="es-AR" sz="16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Rectangle 9">
            <a:hlinkClick r:id="rId7"/>
          </p:cNvPr>
          <p:cNvSpPr/>
          <p:nvPr/>
        </p:nvSpPr>
        <p:spPr>
          <a:xfrm>
            <a:off x="4175448" y="1916832"/>
            <a:ext cx="1944216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LA TRASCENDENCIA</a:t>
            </a:r>
            <a:endParaRPr lang="es-AR" sz="16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Rectangle 10">
            <a:hlinkClick r:id="rId8"/>
          </p:cNvPr>
          <p:cNvSpPr/>
          <p:nvPr/>
        </p:nvSpPr>
        <p:spPr>
          <a:xfrm>
            <a:off x="6263680" y="1916832"/>
            <a:ext cx="1296144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LA MUERTE</a:t>
            </a:r>
            <a:endParaRPr lang="es-AR" sz="16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Rectangle 11">
            <a:hlinkClick r:id="rId9"/>
          </p:cNvPr>
          <p:cNvSpPr/>
          <p:nvPr/>
        </p:nvSpPr>
        <p:spPr>
          <a:xfrm>
            <a:off x="7631832" y="1916832"/>
            <a:ext cx="1368152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LA VIDA</a:t>
            </a:r>
            <a:endParaRPr lang="es-AR" sz="16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13" name="Elbow Connector 12"/>
          <p:cNvCxnSpPr>
            <a:stCxn id="6" idx="2"/>
            <a:endCxn id="7" idx="0"/>
          </p:cNvCxnSpPr>
          <p:nvPr/>
        </p:nvCxnSpPr>
        <p:spPr>
          <a:xfrm rot="5400000">
            <a:off x="2456638" y="17494"/>
            <a:ext cx="360040" cy="3438636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Elbow Connector 13"/>
          <p:cNvCxnSpPr>
            <a:stCxn id="6" idx="2"/>
            <a:endCxn id="8" idx="0"/>
          </p:cNvCxnSpPr>
          <p:nvPr/>
        </p:nvCxnSpPr>
        <p:spPr>
          <a:xfrm rot="5400000">
            <a:off x="3446748" y="1007604"/>
            <a:ext cx="360040" cy="1458416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Elbow Connector 15"/>
          <p:cNvCxnSpPr>
            <a:stCxn id="6" idx="2"/>
            <a:endCxn id="10" idx="0"/>
          </p:cNvCxnSpPr>
          <p:nvPr/>
        </p:nvCxnSpPr>
        <p:spPr>
          <a:xfrm rot="16200000" flipH="1">
            <a:off x="4571746" y="1341022"/>
            <a:ext cx="360040" cy="791580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Elbow Connector 16"/>
          <p:cNvCxnSpPr>
            <a:stCxn id="6" idx="2"/>
            <a:endCxn id="11" idx="0"/>
          </p:cNvCxnSpPr>
          <p:nvPr/>
        </p:nvCxnSpPr>
        <p:spPr>
          <a:xfrm rot="16200000" flipH="1">
            <a:off x="5453844" y="458924"/>
            <a:ext cx="360040" cy="2555776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Elbow Connector 17"/>
          <p:cNvCxnSpPr>
            <a:stCxn id="6" idx="2"/>
            <a:endCxn id="12" idx="0"/>
          </p:cNvCxnSpPr>
          <p:nvPr/>
        </p:nvCxnSpPr>
        <p:spPr>
          <a:xfrm rot="16200000" flipH="1">
            <a:off x="6155922" y="-243154"/>
            <a:ext cx="360040" cy="3959932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0" name="Picture 2" descr="Metaphysics.jpg MetaPhysical image by genuinemale72_photo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5400000">
            <a:off x="2734400" y="-169497"/>
            <a:ext cx="3675197" cy="9144001"/>
          </a:xfrm>
          <a:prstGeom prst="rect">
            <a:avLst/>
          </a:prstGeom>
          <a:noFill/>
        </p:spPr>
      </p:pic>
      <p:sp>
        <p:nvSpPr>
          <p:cNvPr id="20" name="19 Flecha derecha">
            <a:hlinkClick r:id="rId11" action="ppaction://hlinksldjump"/>
          </p:cNvPr>
          <p:cNvSpPr/>
          <p:nvPr/>
        </p:nvSpPr>
        <p:spPr>
          <a:xfrm flipH="1">
            <a:off x="3347864" y="6237312"/>
            <a:ext cx="2088232" cy="576064"/>
          </a:xfrm>
          <a:prstGeom prst="rightArrow">
            <a:avLst>
              <a:gd name="adj1" fmla="val 100000"/>
              <a:gd name="adj2" fmla="val 50000"/>
            </a:avLst>
          </a:prstGeom>
          <a:blipFill>
            <a:blip r:embed="rId4"/>
            <a:tile tx="0" ty="0" sx="100000" sy="100000" flip="none" algn="tl"/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i="1" dirty="0" smtClean="0"/>
              <a:t>Volver al Inicio</a:t>
            </a:r>
            <a:endParaRPr lang="es-CO" i="1" dirty="0"/>
          </a:p>
        </p:txBody>
      </p:sp>
      <p:sp>
        <p:nvSpPr>
          <p:cNvPr id="21" name="20 Flecha abajo">
            <a:hlinkClick r:id="rId12" action="ppaction://hlinksldjump"/>
          </p:cNvPr>
          <p:cNvSpPr/>
          <p:nvPr/>
        </p:nvSpPr>
        <p:spPr>
          <a:xfrm>
            <a:off x="179512" y="6345324"/>
            <a:ext cx="1656184" cy="432048"/>
          </a:xfrm>
          <a:prstGeom prst="downArrow">
            <a:avLst>
              <a:gd name="adj1" fmla="val 100000"/>
              <a:gd name="adj2" fmla="val 50000"/>
            </a:avLst>
          </a:prstGeom>
          <a:blipFill>
            <a:blip r:embed="rId13"/>
            <a:tile tx="0" ty="0" sx="100000" sy="100000" flip="none" algn="tl"/>
          </a:blip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b="1" i="1" dirty="0" smtClean="0"/>
              <a:t>Finalizar</a:t>
            </a:r>
            <a:endParaRPr lang="es-CO" sz="1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75856" y="332656"/>
            <a:ext cx="2160240" cy="288032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COMO SE EXPRESA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3" name="Straight Arrow Connector 2"/>
          <p:cNvCxnSpPr/>
          <p:nvPr/>
        </p:nvCxnSpPr>
        <p:spPr>
          <a:xfrm rot="16200000" flipH="1">
            <a:off x="4187812" y="137109"/>
            <a:ext cx="332656" cy="367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275856" y="620688"/>
            <a:ext cx="2160240" cy="288032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LO QUE DA LUGAR A LA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Rectangle 4">
            <a:hlinkClick r:id="rId3"/>
          </p:cNvPr>
          <p:cNvSpPr/>
          <p:nvPr/>
        </p:nvSpPr>
        <p:spPr>
          <a:xfrm>
            <a:off x="3635896" y="908720"/>
            <a:ext cx="1440160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ESTETICA</a:t>
            </a:r>
            <a:endParaRPr lang="es-AR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771800" y="1268760"/>
            <a:ext cx="3168352" cy="288032"/>
          </a:xfrm>
          <a:prstGeom prst="rect">
            <a:avLst/>
          </a:prstGeom>
          <a:noFill/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LA CUAL SE APLICA TRABAJANDO EN TEMAS COMO</a:t>
            </a:r>
            <a:endParaRPr lang="es-AR" sz="105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79512" y="1916832"/>
            <a:ext cx="1475656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LA APARIENCIA</a:t>
            </a:r>
            <a:endParaRPr lang="es-AR" sz="16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Rectangle 7">
            <a:hlinkClick r:id="rId5"/>
          </p:cNvPr>
          <p:cNvSpPr/>
          <p:nvPr/>
        </p:nvSpPr>
        <p:spPr>
          <a:xfrm>
            <a:off x="1655168" y="1916832"/>
            <a:ext cx="936104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EL ARTE</a:t>
            </a:r>
            <a:endParaRPr lang="es-AR" sz="16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Rectangle 8">
            <a:hlinkClick r:id="rId6"/>
          </p:cNvPr>
          <p:cNvSpPr/>
          <p:nvPr/>
        </p:nvSpPr>
        <p:spPr>
          <a:xfrm>
            <a:off x="2591272" y="1916832"/>
            <a:ext cx="1224136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LA FEALDAD</a:t>
            </a:r>
            <a:endParaRPr lang="es-AR" sz="16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Rectangle 9">
            <a:hlinkClick r:id="rId7"/>
          </p:cNvPr>
          <p:cNvSpPr/>
          <p:nvPr/>
        </p:nvSpPr>
        <p:spPr>
          <a:xfrm>
            <a:off x="3744416" y="1916832"/>
            <a:ext cx="1331640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LA BELLEZA</a:t>
            </a:r>
            <a:endParaRPr lang="es-AR" sz="16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Rectangle 10">
            <a:hlinkClick r:id="rId8"/>
          </p:cNvPr>
          <p:cNvSpPr/>
          <p:nvPr/>
        </p:nvSpPr>
        <p:spPr>
          <a:xfrm>
            <a:off x="5076056" y="1916832"/>
            <a:ext cx="1656184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LA SUBLIMIDAD</a:t>
            </a:r>
            <a:endParaRPr lang="es-AR" sz="16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Rectangle 11">
            <a:hlinkClick r:id="rId9"/>
          </p:cNvPr>
          <p:cNvSpPr/>
          <p:nvPr/>
        </p:nvSpPr>
        <p:spPr>
          <a:xfrm>
            <a:off x="6732240" y="1916832"/>
            <a:ext cx="2232248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LOS JUICIOS DE GUSTO</a:t>
            </a:r>
            <a:endParaRPr lang="es-AR" sz="16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14" name="Elbow Connector 13"/>
          <p:cNvCxnSpPr>
            <a:endCxn id="7" idx="0"/>
          </p:cNvCxnSpPr>
          <p:nvPr/>
        </p:nvCxnSpPr>
        <p:spPr>
          <a:xfrm rot="5400000">
            <a:off x="2492642" y="-18510"/>
            <a:ext cx="360040" cy="3510644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Elbow Connector 14"/>
          <p:cNvCxnSpPr>
            <a:endCxn id="8" idx="0"/>
          </p:cNvCxnSpPr>
          <p:nvPr/>
        </p:nvCxnSpPr>
        <p:spPr>
          <a:xfrm rot="5400000">
            <a:off x="3095582" y="584430"/>
            <a:ext cx="360040" cy="2304764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Elbow Connector 15"/>
          <p:cNvCxnSpPr>
            <a:endCxn id="9" idx="0"/>
          </p:cNvCxnSpPr>
          <p:nvPr/>
        </p:nvCxnSpPr>
        <p:spPr>
          <a:xfrm rot="5400000">
            <a:off x="3635642" y="1124490"/>
            <a:ext cx="360040" cy="1224644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Elbow Connector 16"/>
          <p:cNvCxnSpPr>
            <a:endCxn id="10" idx="0"/>
          </p:cNvCxnSpPr>
          <p:nvPr/>
        </p:nvCxnSpPr>
        <p:spPr>
          <a:xfrm rot="5400000">
            <a:off x="4239090" y="1727938"/>
            <a:ext cx="360040" cy="17748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Elbow Connector 17"/>
          <p:cNvCxnSpPr>
            <a:endCxn id="11" idx="0"/>
          </p:cNvCxnSpPr>
          <p:nvPr/>
        </p:nvCxnSpPr>
        <p:spPr>
          <a:xfrm rot="16200000" flipH="1">
            <a:off x="4986046" y="998730"/>
            <a:ext cx="360040" cy="1476164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Elbow Connector 18"/>
          <p:cNvCxnSpPr>
            <a:endCxn id="12" idx="0"/>
          </p:cNvCxnSpPr>
          <p:nvPr/>
        </p:nvCxnSpPr>
        <p:spPr>
          <a:xfrm rot="16200000" flipH="1">
            <a:off x="5958154" y="26622"/>
            <a:ext cx="360040" cy="3420380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6" name="Picture 2" descr="http://www.toscanaviva.com/Firenze/david_michelangelo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2708920"/>
            <a:ext cx="2433373" cy="3528392"/>
          </a:xfrm>
          <a:prstGeom prst="rect">
            <a:avLst/>
          </a:prstGeom>
          <a:noFill/>
        </p:spPr>
      </p:pic>
      <p:pic>
        <p:nvPicPr>
          <p:cNvPr id="6148" name="Picture 4" descr="http://www.windsun.com/pictures/Lightning1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578531" y="2708920"/>
            <a:ext cx="2565468" cy="3528392"/>
          </a:xfrm>
          <a:prstGeom prst="rect">
            <a:avLst/>
          </a:prstGeom>
          <a:noFill/>
        </p:spPr>
      </p:pic>
      <p:pic>
        <p:nvPicPr>
          <p:cNvPr id="6150" name="Picture 6" descr="http://www.interweb.in/attachments/pc-wallpapers/25222d1235656623-nature-photos-wallpapers-images-beautiful-pictures-nature-mountains-photo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267744" y="2714946"/>
            <a:ext cx="4569024" cy="3522365"/>
          </a:xfrm>
          <a:prstGeom prst="rect">
            <a:avLst/>
          </a:prstGeom>
          <a:noFill/>
        </p:spPr>
      </p:pic>
      <p:sp>
        <p:nvSpPr>
          <p:cNvPr id="24" name="23 Flecha derecha">
            <a:hlinkClick r:id="rId13" action="ppaction://hlinksldjump"/>
          </p:cNvPr>
          <p:cNvSpPr/>
          <p:nvPr/>
        </p:nvSpPr>
        <p:spPr>
          <a:xfrm flipH="1">
            <a:off x="3347864" y="6237312"/>
            <a:ext cx="2088232" cy="576064"/>
          </a:xfrm>
          <a:prstGeom prst="rightArrow">
            <a:avLst>
              <a:gd name="adj1" fmla="val 100000"/>
              <a:gd name="adj2" fmla="val 50000"/>
            </a:avLst>
          </a:prstGeom>
          <a:blipFill>
            <a:blip r:embed="rId4"/>
            <a:tile tx="0" ty="0" sx="100000" sy="100000" flip="none" algn="tl"/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i="1" dirty="0" smtClean="0"/>
              <a:t>Volver al Inicio</a:t>
            </a:r>
            <a:endParaRPr lang="es-CO" i="1" dirty="0"/>
          </a:p>
        </p:txBody>
      </p:sp>
      <p:sp>
        <p:nvSpPr>
          <p:cNvPr id="25" name="Rectangle 11">
            <a:hlinkClick r:id="rId14"/>
          </p:cNvPr>
          <p:cNvSpPr/>
          <p:nvPr/>
        </p:nvSpPr>
        <p:spPr>
          <a:xfrm>
            <a:off x="3275856" y="2276872"/>
            <a:ext cx="2340768" cy="3600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2225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LA EXPERIENCIA ESTETICA</a:t>
            </a:r>
            <a:endParaRPr lang="es-AR" sz="160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6" name="25 Flecha abajo">
            <a:hlinkClick r:id="rId15" action="ppaction://hlinksldjump"/>
          </p:cNvPr>
          <p:cNvSpPr/>
          <p:nvPr/>
        </p:nvSpPr>
        <p:spPr>
          <a:xfrm>
            <a:off x="179512" y="6345324"/>
            <a:ext cx="1656184" cy="432048"/>
          </a:xfrm>
          <a:prstGeom prst="downArrow">
            <a:avLst>
              <a:gd name="adj1" fmla="val 100000"/>
              <a:gd name="adj2" fmla="val 50000"/>
            </a:avLst>
          </a:prstGeom>
          <a:blipFill>
            <a:blip r:embed="rId16"/>
            <a:tile tx="0" ty="0" sx="100000" sy="100000" flip="none" algn="tl"/>
          </a:blip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b="1" i="1" dirty="0" smtClean="0"/>
              <a:t>Finalizar</a:t>
            </a:r>
            <a:endParaRPr lang="es-CO" sz="1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</TotalTime>
  <Words>701</Words>
  <Application>Microsoft Office PowerPoint</Application>
  <PresentationFormat>Presentación en pantalla (4:3)</PresentationFormat>
  <Paragraphs>294</Paragraphs>
  <Slides>14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15" baseType="lpstr"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Windows XP Colossus Edition 2 Reloaded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Administrador</dc:creator>
  <cp:lastModifiedBy>Estudiantes Sala 1</cp:lastModifiedBy>
  <cp:revision>35</cp:revision>
  <dcterms:created xsi:type="dcterms:W3CDTF">2010-08-30T05:12:08Z</dcterms:created>
  <dcterms:modified xsi:type="dcterms:W3CDTF">2010-09-02T18:36:31Z</dcterms:modified>
</cp:coreProperties>
</file>